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1594" r:id="rId2"/>
    <p:sldId id="257" r:id="rId3"/>
    <p:sldId id="275" r:id="rId4"/>
    <p:sldId id="277" r:id="rId5"/>
    <p:sldId id="258" r:id="rId6"/>
    <p:sldId id="259" r:id="rId7"/>
    <p:sldId id="276" r:id="rId8"/>
    <p:sldId id="278" r:id="rId9"/>
    <p:sldId id="260" r:id="rId10"/>
    <p:sldId id="261" r:id="rId11"/>
    <p:sldId id="262" r:id="rId12"/>
    <p:sldId id="279" r:id="rId13"/>
    <p:sldId id="264" r:id="rId14"/>
    <p:sldId id="280" r:id="rId15"/>
    <p:sldId id="265" r:id="rId16"/>
    <p:sldId id="266" r:id="rId17"/>
    <p:sldId id="281" r:id="rId18"/>
    <p:sldId id="267" r:id="rId19"/>
    <p:sldId id="270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2F5E"/>
    <a:srgbClr val="213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86123" autoAdjust="0"/>
  </p:normalViewPr>
  <p:slideViewPr>
    <p:cSldViewPr snapToGrid="0">
      <p:cViewPr varScale="1">
        <p:scale>
          <a:sx n="104" d="100"/>
          <a:sy n="104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11F17-30CE-4185-9587-11B88A7B562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DB4D3589-9338-412C-8224-D6523B3F8264}">
      <dgm:prSet phldrT="[Text]"/>
      <dgm:spPr/>
      <dgm:t>
        <a:bodyPr/>
        <a:lstStyle/>
        <a:p>
          <a:r>
            <a:rPr lang="es-DO" b="1" noProof="0" dirty="0">
              <a:latin typeface="Gotham" panose="02000504050000020004" pitchFamily="2" charset="0"/>
            </a:rPr>
            <a:t>invertir en capacidades mejora procesos</a:t>
          </a:r>
          <a:endParaRPr lang="es-DO" dirty="0"/>
        </a:p>
      </dgm:t>
    </dgm:pt>
    <dgm:pt modelId="{04823775-CFA7-4BB6-A4CF-0A9D9B8163F5}" type="parTrans" cxnId="{E80F1A20-408B-447F-84B7-BCFBDE0658A2}">
      <dgm:prSet/>
      <dgm:spPr/>
      <dgm:t>
        <a:bodyPr/>
        <a:lstStyle/>
        <a:p>
          <a:endParaRPr lang="es-DO"/>
        </a:p>
      </dgm:t>
    </dgm:pt>
    <dgm:pt modelId="{FDE1A244-4C0F-4873-BA5B-F483ED6C08A7}" type="sibTrans" cxnId="{E80F1A20-408B-447F-84B7-BCFBDE0658A2}">
      <dgm:prSet/>
      <dgm:spPr/>
      <dgm:t>
        <a:bodyPr/>
        <a:lstStyle/>
        <a:p>
          <a:endParaRPr lang="es-DO"/>
        </a:p>
      </dgm:t>
    </dgm:pt>
    <dgm:pt modelId="{B9EF8054-629B-4399-A297-BC45E12E7F52}">
      <dgm:prSet phldrT="[Text]"/>
      <dgm:spPr/>
      <dgm:t>
        <a:bodyPr/>
        <a:lstStyle/>
        <a:p>
          <a:r>
            <a:rPr lang="es-DO" b="1" noProof="0" dirty="0">
              <a:latin typeface="Gotham" panose="02000504050000020004" pitchFamily="2" charset="0"/>
            </a:rPr>
            <a:t>Clientes satisfechos sostienen </a:t>
          </a:r>
          <a:r>
            <a:rPr lang="es-DO" b="1" dirty="0">
              <a:latin typeface="Gotham" panose="02000504050000020004" pitchFamily="2" charset="0"/>
            </a:rPr>
            <a:t>las ventas</a:t>
          </a:r>
          <a:endParaRPr lang="es-DO" dirty="0"/>
        </a:p>
      </dgm:t>
    </dgm:pt>
    <dgm:pt modelId="{1348787F-D85C-4D1B-96F2-48245458BDE8}" type="parTrans" cxnId="{C48E039C-CEE5-46B8-BB96-1C34B21931C8}">
      <dgm:prSet/>
      <dgm:spPr/>
      <dgm:t>
        <a:bodyPr/>
        <a:lstStyle/>
        <a:p>
          <a:endParaRPr lang="es-DO"/>
        </a:p>
      </dgm:t>
    </dgm:pt>
    <dgm:pt modelId="{E1C09573-DC4E-40F2-AE43-8A771FC298D3}" type="sibTrans" cxnId="{C48E039C-CEE5-46B8-BB96-1C34B21931C8}">
      <dgm:prSet/>
      <dgm:spPr/>
      <dgm:t>
        <a:bodyPr/>
        <a:lstStyle/>
        <a:p>
          <a:endParaRPr lang="es-DO"/>
        </a:p>
      </dgm:t>
    </dgm:pt>
    <dgm:pt modelId="{29276E8B-F11A-41DA-BE53-552D9EA5CAF2}">
      <dgm:prSet phldrT="[Text]"/>
      <dgm:spPr/>
      <dgm:t>
        <a:bodyPr/>
        <a:lstStyle/>
        <a:p>
          <a:r>
            <a:rPr lang="es-DO" b="1" dirty="0">
              <a:latin typeface="Gotham" panose="02000504050000020004" pitchFamily="2" charset="0"/>
            </a:rPr>
            <a:t>Mejora la situación financiera del negocio</a:t>
          </a:r>
          <a:endParaRPr lang="es-DO" dirty="0"/>
        </a:p>
      </dgm:t>
    </dgm:pt>
    <dgm:pt modelId="{802019F4-F485-4738-ABBC-D7E3B8BE1E31}" type="parTrans" cxnId="{D9F1DA85-34AE-4FDC-B22E-6E565C6CA390}">
      <dgm:prSet/>
      <dgm:spPr/>
      <dgm:t>
        <a:bodyPr/>
        <a:lstStyle/>
        <a:p>
          <a:endParaRPr lang="es-DO"/>
        </a:p>
      </dgm:t>
    </dgm:pt>
    <dgm:pt modelId="{0E52135F-84D7-4C17-BDB5-251764BD59F4}" type="sibTrans" cxnId="{D9F1DA85-34AE-4FDC-B22E-6E565C6CA390}">
      <dgm:prSet/>
      <dgm:spPr/>
      <dgm:t>
        <a:bodyPr/>
        <a:lstStyle/>
        <a:p>
          <a:endParaRPr lang="es-DO"/>
        </a:p>
      </dgm:t>
    </dgm:pt>
    <dgm:pt modelId="{18D99E3F-73C9-4127-B8F2-54DBDACD3119}" type="pres">
      <dgm:prSet presAssocID="{F3B11F17-30CE-4185-9587-11B88A7B562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879BC5D-88B4-40F3-B9D8-DAC30D028BC7}" type="pres">
      <dgm:prSet presAssocID="{DB4D3589-9338-412C-8224-D6523B3F8264}" presName="Accent1" presStyleCnt="0"/>
      <dgm:spPr/>
    </dgm:pt>
    <dgm:pt modelId="{C64FE028-11CA-4675-BCE2-C6CE14C32937}" type="pres">
      <dgm:prSet presAssocID="{DB4D3589-9338-412C-8224-D6523B3F8264}" presName="Accent" presStyleLbl="node1" presStyleIdx="0" presStyleCnt="3"/>
      <dgm:spPr/>
    </dgm:pt>
    <dgm:pt modelId="{5E0BFFA6-B587-4CFC-85D7-EDA56D9AA05C}" type="pres">
      <dgm:prSet presAssocID="{DB4D3589-9338-412C-8224-D6523B3F826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38DA5DE-AB69-45C0-B952-9730AD66200B}" type="pres">
      <dgm:prSet presAssocID="{B9EF8054-629B-4399-A297-BC45E12E7F52}" presName="Accent2" presStyleCnt="0"/>
      <dgm:spPr/>
    </dgm:pt>
    <dgm:pt modelId="{34662263-53DA-4A61-A4C8-029EC214F357}" type="pres">
      <dgm:prSet presAssocID="{B9EF8054-629B-4399-A297-BC45E12E7F52}" presName="Accent" presStyleLbl="node1" presStyleIdx="1" presStyleCnt="3"/>
      <dgm:spPr/>
    </dgm:pt>
    <dgm:pt modelId="{2AD922B7-19F8-4BA1-95F0-DB9068FC4546}" type="pres">
      <dgm:prSet presAssocID="{B9EF8054-629B-4399-A297-BC45E12E7F5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BC44E70-BF3D-45D7-9B94-A81404EA0341}" type="pres">
      <dgm:prSet presAssocID="{29276E8B-F11A-41DA-BE53-552D9EA5CAF2}" presName="Accent3" presStyleCnt="0"/>
      <dgm:spPr/>
    </dgm:pt>
    <dgm:pt modelId="{0B231E59-DC1E-4A00-B0F9-5F7434269E41}" type="pres">
      <dgm:prSet presAssocID="{29276E8B-F11A-41DA-BE53-552D9EA5CAF2}" presName="Accent" presStyleLbl="node1" presStyleIdx="2" presStyleCnt="3"/>
      <dgm:spPr/>
    </dgm:pt>
    <dgm:pt modelId="{D08DB958-F023-4F64-9D14-F2E66DD16B37}" type="pres">
      <dgm:prSet presAssocID="{29276E8B-F11A-41DA-BE53-552D9EA5CAF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80F1A20-408B-447F-84B7-BCFBDE0658A2}" srcId="{F3B11F17-30CE-4185-9587-11B88A7B5620}" destId="{DB4D3589-9338-412C-8224-D6523B3F8264}" srcOrd="0" destOrd="0" parTransId="{04823775-CFA7-4BB6-A4CF-0A9D9B8163F5}" sibTransId="{FDE1A244-4C0F-4873-BA5B-F483ED6C08A7}"/>
    <dgm:cxn modelId="{421F0361-20E4-4D7E-9340-F02D35DF292B}" type="presOf" srcId="{DB4D3589-9338-412C-8224-D6523B3F8264}" destId="{5E0BFFA6-B587-4CFC-85D7-EDA56D9AA05C}" srcOrd="0" destOrd="0" presId="urn:microsoft.com/office/officeart/2009/layout/CircleArrowProcess"/>
    <dgm:cxn modelId="{3BD6A96A-56F6-44BB-9258-0780A50D33B0}" type="presOf" srcId="{F3B11F17-30CE-4185-9587-11B88A7B5620}" destId="{18D99E3F-73C9-4127-B8F2-54DBDACD3119}" srcOrd="0" destOrd="0" presId="urn:microsoft.com/office/officeart/2009/layout/CircleArrowProcess"/>
    <dgm:cxn modelId="{843FF56D-4897-4A69-9E80-167B70AA81A5}" type="presOf" srcId="{29276E8B-F11A-41DA-BE53-552D9EA5CAF2}" destId="{D08DB958-F023-4F64-9D14-F2E66DD16B37}" srcOrd="0" destOrd="0" presId="urn:microsoft.com/office/officeart/2009/layout/CircleArrowProcess"/>
    <dgm:cxn modelId="{D9F1DA85-34AE-4FDC-B22E-6E565C6CA390}" srcId="{F3B11F17-30CE-4185-9587-11B88A7B5620}" destId="{29276E8B-F11A-41DA-BE53-552D9EA5CAF2}" srcOrd="2" destOrd="0" parTransId="{802019F4-F485-4738-ABBC-D7E3B8BE1E31}" sibTransId="{0E52135F-84D7-4C17-BDB5-251764BD59F4}"/>
    <dgm:cxn modelId="{C48E039C-CEE5-46B8-BB96-1C34B21931C8}" srcId="{F3B11F17-30CE-4185-9587-11B88A7B5620}" destId="{B9EF8054-629B-4399-A297-BC45E12E7F52}" srcOrd="1" destOrd="0" parTransId="{1348787F-D85C-4D1B-96F2-48245458BDE8}" sibTransId="{E1C09573-DC4E-40F2-AE43-8A771FC298D3}"/>
    <dgm:cxn modelId="{D4A093B9-F79E-46F3-90F6-1048D570A705}" type="presOf" srcId="{B9EF8054-629B-4399-A297-BC45E12E7F52}" destId="{2AD922B7-19F8-4BA1-95F0-DB9068FC4546}" srcOrd="0" destOrd="0" presId="urn:microsoft.com/office/officeart/2009/layout/CircleArrowProcess"/>
    <dgm:cxn modelId="{A3682ABE-227D-4734-BFD2-C7548D9CD333}" type="presParOf" srcId="{18D99E3F-73C9-4127-B8F2-54DBDACD3119}" destId="{1879BC5D-88B4-40F3-B9D8-DAC30D028BC7}" srcOrd="0" destOrd="0" presId="urn:microsoft.com/office/officeart/2009/layout/CircleArrowProcess"/>
    <dgm:cxn modelId="{0FA36E44-79C2-46EA-8DB5-BC6941ED8E98}" type="presParOf" srcId="{1879BC5D-88B4-40F3-B9D8-DAC30D028BC7}" destId="{C64FE028-11CA-4675-BCE2-C6CE14C32937}" srcOrd="0" destOrd="0" presId="urn:microsoft.com/office/officeart/2009/layout/CircleArrowProcess"/>
    <dgm:cxn modelId="{2F6605EA-91EE-4238-A026-3AFFB4DA33DC}" type="presParOf" srcId="{18D99E3F-73C9-4127-B8F2-54DBDACD3119}" destId="{5E0BFFA6-B587-4CFC-85D7-EDA56D9AA05C}" srcOrd="1" destOrd="0" presId="urn:microsoft.com/office/officeart/2009/layout/CircleArrowProcess"/>
    <dgm:cxn modelId="{4E0D51E7-5E47-4054-812E-5D6C3BF9148C}" type="presParOf" srcId="{18D99E3F-73C9-4127-B8F2-54DBDACD3119}" destId="{438DA5DE-AB69-45C0-B952-9730AD66200B}" srcOrd="2" destOrd="0" presId="urn:microsoft.com/office/officeart/2009/layout/CircleArrowProcess"/>
    <dgm:cxn modelId="{DC5A4030-C1C2-49B0-8600-D8FDC91C821C}" type="presParOf" srcId="{438DA5DE-AB69-45C0-B952-9730AD66200B}" destId="{34662263-53DA-4A61-A4C8-029EC214F357}" srcOrd="0" destOrd="0" presId="urn:microsoft.com/office/officeart/2009/layout/CircleArrowProcess"/>
    <dgm:cxn modelId="{3A049C59-81AD-4931-96BB-87F18BAD0D2A}" type="presParOf" srcId="{18D99E3F-73C9-4127-B8F2-54DBDACD3119}" destId="{2AD922B7-19F8-4BA1-95F0-DB9068FC4546}" srcOrd="3" destOrd="0" presId="urn:microsoft.com/office/officeart/2009/layout/CircleArrowProcess"/>
    <dgm:cxn modelId="{A86E66E3-51EA-4474-89D6-E34C8FE04D23}" type="presParOf" srcId="{18D99E3F-73C9-4127-B8F2-54DBDACD3119}" destId="{DBC44E70-BF3D-45D7-9B94-A81404EA0341}" srcOrd="4" destOrd="0" presId="urn:microsoft.com/office/officeart/2009/layout/CircleArrowProcess"/>
    <dgm:cxn modelId="{B4EA4175-A47F-4B71-8007-66760C0C2CEC}" type="presParOf" srcId="{DBC44E70-BF3D-45D7-9B94-A81404EA0341}" destId="{0B231E59-DC1E-4A00-B0F9-5F7434269E41}" srcOrd="0" destOrd="0" presId="urn:microsoft.com/office/officeart/2009/layout/CircleArrowProcess"/>
    <dgm:cxn modelId="{F76A8545-7747-4FDD-BFF2-0325F05CD952}" type="presParOf" srcId="{18D99E3F-73C9-4127-B8F2-54DBDACD3119}" destId="{D08DB958-F023-4F64-9D14-F2E66DD16B3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882BA-6DB1-4DF6-A2D9-4950EDAC3AE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71DD8E10-664C-42FF-8079-3CD306CEFAA2}">
      <dgm:prSet phldrT="[Texto]" phldr="0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DO" dirty="0"/>
            <a:t>Planificar</a:t>
          </a:r>
        </a:p>
      </dgm:t>
    </dgm:pt>
    <dgm:pt modelId="{52CC23C1-4C61-41A6-B999-8C8AE4EDD206}" type="parTrans" cxnId="{023CFCAD-C91C-4116-B6FA-9D2516CC90D2}">
      <dgm:prSet/>
      <dgm:spPr/>
      <dgm:t>
        <a:bodyPr/>
        <a:lstStyle/>
        <a:p>
          <a:endParaRPr lang="es-DO"/>
        </a:p>
      </dgm:t>
    </dgm:pt>
    <dgm:pt modelId="{9094A786-854F-4DF1-9A67-81D97D1B50B7}" type="sibTrans" cxnId="{023CFCAD-C91C-4116-B6FA-9D2516CC90D2}">
      <dgm:prSet/>
      <dgm:spPr/>
      <dgm:t>
        <a:bodyPr/>
        <a:lstStyle/>
        <a:p>
          <a:endParaRPr lang="es-DO"/>
        </a:p>
      </dgm:t>
    </dgm:pt>
    <dgm:pt modelId="{88A16B9B-F97C-4ADE-B21C-49CC2EB95BFD}">
      <dgm:prSet phldrT="[Texto]" phldr="0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DO" dirty="0"/>
            <a:t>Ejecutar</a:t>
          </a:r>
        </a:p>
      </dgm:t>
    </dgm:pt>
    <dgm:pt modelId="{B4983A82-D7B3-47C1-8D1D-01093B6EDC8B}" type="parTrans" cxnId="{7149CF1A-B00B-43FC-B0DA-0186A8204F6B}">
      <dgm:prSet/>
      <dgm:spPr/>
      <dgm:t>
        <a:bodyPr/>
        <a:lstStyle/>
        <a:p>
          <a:endParaRPr lang="es-DO"/>
        </a:p>
      </dgm:t>
    </dgm:pt>
    <dgm:pt modelId="{53296116-894D-4D1B-A648-D3742F819A15}" type="sibTrans" cxnId="{7149CF1A-B00B-43FC-B0DA-0186A8204F6B}">
      <dgm:prSet/>
      <dgm:spPr/>
      <dgm:t>
        <a:bodyPr/>
        <a:lstStyle/>
        <a:p>
          <a:endParaRPr lang="es-DO"/>
        </a:p>
      </dgm:t>
    </dgm:pt>
    <dgm:pt modelId="{B135B468-4BF7-433F-8372-561F943B2486}">
      <dgm:prSet phldrT="[Texto]" phldr="0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DO" dirty="0"/>
            <a:t>Monitorear</a:t>
          </a:r>
        </a:p>
      </dgm:t>
    </dgm:pt>
    <dgm:pt modelId="{A9483C17-0826-40E6-8527-58106B66312E}" type="parTrans" cxnId="{900AAB9A-FC57-439C-8F26-6970B9FEE312}">
      <dgm:prSet/>
      <dgm:spPr/>
      <dgm:t>
        <a:bodyPr/>
        <a:lstStyle/>
        <a:p>
          <a:endParaRPr lang="es-DO"/>
        </a:p>
      </dgm:t>
    </dgm:pt>
    <dgm:pt modelId="{30B33783-CE55-4F29-A1C3-8821BE04E9D8}" type="sibTrans" cxnId="{900AAB9A-FC57-439C-8F26-6970B9FEE312}">
      <dgm:prSet/>
      <dgm:spPr/>
      <dgm:t>
        <a:bodyPr/>
        <a:lstStyle/>
        <a:p>
          <a:endParaRPr lang="es-DO"/>
        </a:p>
      </dgm:t>
    </dgm:pt>
    <dgm:pt modelId="{D936EBDE-6E04-411C-ACFE-E6AF97480A76}">
      <dgm:prSet phldrT="[Texto]" phldr="0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DO" dirty="0"/>
            <a:t>Evaluar</a:t>
          </a:r>
        </a:p>
      </dgm:t>
    </dgm:pt>
    <dgm:pt modelId="{63B12A48-5EF7-4376-871D-0DD1D1980AE0}" type="parTrans" cxnId="{BBC9D20A-4816-4A07-8158-AF899A95473F}">
      <dgm:prSet/>
      <dgm:spPr/>
      <dgm:t>
        <a:bodyPr/>
        <a:lstStyle/>
        <a:p>
          <a:endParaRPr lang="es-DO"/>
        </a:p>
      </dgm:t>
    </dgm:pt>
    <dgm:pt modelId="{B1A69EE4-296B-400C-83F7-54E663431205}" type="sibTrans" cxnId="{BBC9D20A-4816-4A07-8158-AF899A95473F}">
      <dgm:prSet/>
      <dgm:spPr/>
      <dgm:t>
        <a:bodyPr/>
        <a:lstStyle/>
        <a:p>
          <a:endParaRPr lang="es-DO"/>
        </a:p>
      </dgm:t>
    </dgm:pt>
    <dgm:pt modelId="{CA9A64C3-36D4-4B3E-806F-0B7FB8612BB8}">
      <dgm:prSet phldrT="[Texto]" phldr="0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DO" dirty="0"/>
            <a:t>Ajustar</a:t>
          </a:r>
        </a:p>
      </dgm:t>
    </dgm:pt>
    <dgm:pt modelId="{FF4BD1FF-9667-48CA-AF38-18599C2DE86C}" type="parTrans" cxnId="{59B14E8F-92A4-4623-920B-3821231A58BC}">
      <dgm:prSet/>
      <dgm:spPr/>
      <dgm:t>
        <a:bodyPr/>
        <a:lstStyle/>
        <a:p>
          <a:endParaRPr lang="es-DO"/>
        </a:p>
      </dgm:t>
    </dgm:pt>
    <dgm:pt modelId="{6E40FFF7-2BDB-4C4C-8A7F-4FFBDF93028E}" type="sibTrans" cxnId="{59B14E8F-92A4-4623-920B-3821231A58BC}">
      <dgm:prSet/>
      <dgm:spPr/>
      <dgm:t>
        <a:bodyPr/>
        <a:lstStyle/>
        <a:p>
          <a:endParaRPr lang="es-DO"/>
        </a:p>
      </dgm:t>
    </dgm:pt>
    <dgm:pt modelId="{ACA85E62-EBFD-4ECB-ACA7-A1B68D8C642C}" type="pres">
      <dgm:prSet presAssocID="{F20882BA-6DB1-4DF6-A2D9-4950EDAC3AEA}" presName="cycle" presStyleCnt="0">
        <dgm:presLayoutVars>
          <dgm:dir/>
          <dgm:resizeHandles val="exact"/>
        </dgm:presLayoutVars>
      </dgm:prSet>
      <dgm:spPr/>
    </dgm:pt>
    <dgm:pt modelId="{2B4F5FF0-FA43-4B18-983B-AF84FB42C6E1}" type="pres">
      <dgm:prSet presAssocID="{71DD8E10-664C-42FF-8079-3CD306CEFAA2}" presName="node" presStyleLbl="node1" presStyleIdx="0" presStyleCnt="5">
        <dgm:presLayoutVars>
          <dgm:bulletEnabled val="1"/>
        </dgm:presLayoutVars>
      </dgm:prSet>
      <dgm:spPr/>
    </dgm:pt>
    <dgm:pt modelId="{155C34F2-6B0C-47E4-86F9-24B95331BD26}" type="pres">
      <dgm:prSet presAssocID="{71DD8E10-664C-42FF-8079-3CD306CEFAA2}" presName="spNode" presStyleCnt="0"/>
      <dgm:spPr/>
    </dgm:pt>
    <dgm:pt modelId="{92CFBAD9-0DD2-4FA5-8DC2-2B7F5828F35C}" type="pres">
      <dgm:prSet presAssocID="{9094A786-854F-4DF1-9A67-81D97D1B50B7}" presName="sibTrans" presStyleLbl="sibTrans1D1" presStyleIdx="0" presStyleCnt="5"/>
      <dgm:spPr/>
    </dgm:pt>
    <dgm:pt modelId="{B3C0820A-DC80-499C-8091-BDCFE06A45F4}" type="pres">
      <dgm:prSet presAssocID="{88A16B9B-F97C-4ADE-B21C-49CC2EB95BFD}" presName="node" presStyleLbl="node1" presStyleIdx="1" presStyleCnt="5">
        <dgm:presLayoutVars>
          <dgm:bulletEnabled val="1"/>
        </dgm:presLayoutVars>
      </dgm:prSet>
      <dgm:spPr/>
    </dgm:pt>
    <dgm:pt modelId="{19ABC1E7-8418-4118-B4B7-0EC31AF6C7B8}" type="pres">
      <dgm:prSet presAssocID="{88A16B9B-F97C-4ADE-B21C-49CC2EB95BFD}" presName="spNode" presStyleCnt="0"/>
      <dgm:spPr/>
    </dgm:pt>
    <dgm:pt modelId="{603EB1AD-137E-48EF-8262-A6E2BA8955BE}" type="pres">
      <dgm:prSet presAssocID="{53296116-894D-4D1B-A648-D3742F819A15}" presName="sibTrans" presStyleLbl="sibTrans1D1" presStyleIdx="1" presStyleCnt="5"/>
      <dgm:spPr/>
    </dgm:pt>
    <dgm:pt modelId="{2889F471-6E51-420D-A509-10CD58D8CAD2}" type="pres">
      <dgm:prSet presAssocID="{B135B468-4BF7-433F-8372-561F943B2486}" presName="node" presStyleLbl="node1" presStyleIdx="2" presStyleCnt="5">
        <dgm:presLayoutVars>
          <dgm:bulletEnabled val="1"/>
        </dgm:presLayoutVars>
      </dgm:prSet>
      <dgm:spPr/>
    </dgm:pt>
    <dgm:pt modelId="{3971B9F8-8642-4F09-B428-5A0E2152DC50}" type="pres">
      <dgm:prSet presAssocID="{B135B468-4BF7-433F-8372-561F943B2486}" presName="spNode" presStyleCnt="0"/>
      <dgm:spPr/>
    </dgm:pt>
    <dgm:pt modelId="{00505F6F-C407-4766-82EF-0228FD77B962}" type="pres">
      <dgm:prSet presAssocID="{30B33783-CE55-4F29-A1C3-8821BE04E9D8}" presName="sibTrans" presStyleLbl="sibTrans1D1" presStyleIdx="2" presStyleCnt="5"/>
      <dgm:spPr/>
    </dgm:pt>
    <dgm:pt modelId="{3ABD450C-CFAA-4BB0-BC68-8523B3A5330D}" type="pres">
      <dgm:prSet presAssocID="{D936EBDE-6E04-411C-ACFE-E6AF97480A76}" presName="node" presStyleLbl="node1" presStyleIdx="3" presStyleCnt="5">
        <dgm:presLayoutVars>
          <dgm:bulletEnabled val="1"/>
        </dgm:presLayoutVars>
      </dgm:prSet>
      <dgm:spPr/>
    </dgm:pt>
    <dgm:pt modelId="{D463B214-84F1-42A7-B402-A649745F3C7A}" type="pres">
      <dgm:prSet presAssocID="{D936EBDE-6E04-411C-ACFE-E6AF97480A76}" presName="spNode" presStyleCnt="0"/>
      <dgm:spPr/>
    </dgm:pt>
    <dgm:pt modelId="{1565C748-95AA-41BA-98F8-66798F13E8CE}" type="pres">
      <dgm:prSet presAssocID="{B1A69EE4-296B-400C-83F7-54E663431205}" presName="sibTrans" presStyleLbl="sibTrans1D1" presStyleIdx="3" presStyleCnt="5"/>
      <dgm:spPr/>
    </dgm:pt>
    <dgm:pt modelId="{F5480178-BF15-4077-827D-6D15F945302C}" type="pres">
      <dgm:prSet presAssocID="{CA9A64C3-36D4-4B3E-806F-0B7FB8612BB8}" presName="node" presStyleLbl="node1" presStyleIdx="4" presStyleCnt="5">
        <dgm:presLayoutVars>
          <dgm:bulletEnabled val="1"/>
        </dgm:presLayoutVars>
      </dgm:prSet>
      <dgm:spPr/>
    </dgm:pt>
    <dgm:pt modelId="{F496FEFC-3092-41D3-8C63-1E1F54DDD374}" type="pres">
      <dgm:prSet presAssocID="{CA9A64C3-36D4-4B3E-806F-0B7FB8612BB8}" presName="spNode" presStyleCnt="0"/>
      <dgm:spPr/>
    </dgm:pt>
    <dgm:pt modelId="{3F784669-2868-4494-B21B-21FF13B106AE}" type="pres">
      <dgm:prSet presAssocID="{6E40FFF7-2BDB-4C4C-8A7F-4FFBDF93028E}" presName="sibTrans" presStyleLbl="sibTrans1D1" presStyleIdx="4" presStyleCnt="5"/>
      <dgm:spPr/>
    </dgm:pt>
  </dgm:ptLst>
  <dgm:cxnLst>
    <dgm:cxn modelId="{BBC9D20A-4816-4A07-8158-AF899A95473F}" srcId="{F20882BA-6DB1-4DF6-A2D9-4950EDAC3AEA}" destId="{D936EBDE-6E04-411C-ACFE-E6AF97480A76}" srcOrd="3" destOrd="0" parTransId="{63B12A48-5EF7-4376-871D-0DD1D1980AE0}" sibTransId="{B1A69EE4-296B-400C-83F7-54E663431205}"/>
    <dgm:cxn modelId="{25023D13-EA4C-4D0C-ABE0-6A8C5341EA8F}" type="presOf" srcId="{B1A69EE4-296B-400C-83F7-54E663431205}" destId="{1565C748-95AA-41BA-98F8-66798F13E8CE}" srcOrd="0" destOrd="0" presId="urn:microsoft.com/office/officeart/2005/8/layout/cycle5"/>
    <dgm:cxn modelId="{7149CF1A-B00B-43FC-B0DA-0186A8204F6B}" srcId="{F20882BA-6DB1-4DF6-A2D9-4950EDAC3AEA}" destId="{88A16B9B-F97C-4ADE-B21C-49CC2EB95BFD}" srcOrd="1" destOrd="0" parTransId="{B4983A82-D7B3-47C1-8D1D-01093B6EDC8B}" sibTransId="{53296116-894D-4D1B-A648-D3742F819A15}"/>
    <dgm:cxn modelId="{B623E420-5A60-4186-A630-D05CC23A252D}" type="presOf" srcId="{53296116-894D-4D1B-A648-D3742F819A15}" destId="{603EB1AD-137E-48EF-8262-A6E2BA8955BE}" srcOrd="0" destOrd="0" presId="urn:microsoft.com/office/officeart/2005/8/layout/cycle5"/>
    <dgm:cxn modelId="{73E3EF25-9FD3-4491-BE8A-9B069F9778C2}" type="presOf" srcId="{71DD8E10-664C-42FF-8079-3CD306CEFAA2}" destId="{2B4F5FF0-FA43-4B18-983B-AF84FB42C6E1}" srcOrd="0" destOrd="0" presId="urn:microsoft.com/office/officeart/2005/8/layout/cycle5"/>
    <dgm:cxn modelId="{B1725930-CED2-49E4-8D99-131DD3D69A74}" type="presOf" srcId="{B135B468-4BF7-433F-8372-561F943B2486}" destId="{2889F471-6E51-420D-A509-10CD58D8CAD2}" srcOrd="0" destOrd="0" presId="urn:microsoft.com/office/officeart/2005/8/layout/cycle5"/>
    <dgm:cxn modelId="{5A0D516C-4ECE-421C-8CAC-FD576616F79A}" type="presOf" srcId="{30B33783-CE55-4F29-A1C3-8821BE04E9D8}" destId="{00505F6F-C407-4766-82EF-0228FD77B962}" srcOrd="0" destOrd="0" presId="urn:microsoft.com/office/officeart/2005/8/layout/cycle5"/>
    <dgm:cxn modelId="{59B14E8F-92A4-4623-920B-3821231A58BC}" srcId="{F20882BA-6DB1-4DF6-A2D9-4950EDAC3AEA}" destId="{CA9A64C3-36D4-4B3E-806F-0B7FB8612BB8}" srcOrd="4" destOrd="0" parTransId="{FF4BD1FF-9667-48CA-AF38-18599C2DE86C}" sibTransId="{6E40FFF7-2BDB-4C4C-8A7F-4FFBDF93028E}"/>
    <dgm:cxn modelId="{D0B0F294-555A-445A-A31C-172CD93D45C6}" type="presOf" srcId="{D936EBDE-6E04-411C-ACFE-E6AF97480A76}" destId="{3ABD450C-CFAA-4BB0-BC68-8523B3A5330D}" srcOrd="0" destOrd="0" presId="urn:microsoft.com/office/officeart/2005/8/layout/cycle5"/>
    <dgm:cxn modelId="{900AAB9A-FC57-439C-8F26-6970B9FEE312}" srcId="{F20882BA-6DB1-4DF6-A2D9-4950EDAC3AEA}" destId="{B135B468-4BF7-433F-8372-561F943B2486}" srcOrd="2" destOrd="0" parTransId="{A9483C17-0826-40E6-8527-58106B66312E}" sibTransId="{30B33783-CE55-4F29-A1C3-8821BE04E9D8}"/>
    <dgm:cxn modelId="{AA8607A8-8AF4-4BDA-8607-07E6E72701E5}" type="presOf" srcId="{6E40FFF7-2BDB-4C4C-8A7F-4FFBDF93028E}" destId="{3F784669-2868-4494-B21B-21FF13B106AE}" srcOrd="0" destOrd="0" presId="urn:microsoft.com/office/officeart/2005/8/layout/cycle5"/>
    <dgm:cxn modelId="{023CFCAD-C91C-4116-B6FA-9D2516CC90D2}" srcId="{F20882BA-6DB1-4DF6-A2D9-4950EDAC3AEA}" destId="{71DD8E10-664C-42FF-8079-3CD306CEFAA2}" srcOrd="0" destOrd="0" parTransId="{52CC23C1-4C61-41A6-B999-8C8AE4EDD206}" sibTransId="{9094A786-854F-4DF1-9A67-81D97D1B50B7}"/>
    <dgm:cxn modelId="{100640B9-4A95-4426-8E72-C01B2CD55B37}" type="presOf" srcId="{88A16B9B-F97C-4ADE-B21C-49CC2EB95BFD}" destId="{B3C0820A-DC80-499C-8091-BDCFE06A45F4}" srcOrd="0" destOrd="0" presId="urn:microsoft.com/office/officeart/2005/8/layout/cycle5"/>
    <dgm:cxn modelId="{ED7774DD-C96D-486D-A2C0-5C4B263DEA24}" type="presOf" srcId="{9094A786-854F-4DF1-9A67-81D97D1B50B7}" destId="{92CFBAD9-0DD2-4FA5-8DC2-2B7F5828F35C}" srcOrd="0" destOrd="0" presId="urn:microsoft.com/office/officeart/2005/8/layout/cycle5"/>
    <dgm:cxn modelId="{B5ACBCE0-8B09-4500-A428-3D16614D5C39}" type="presOf" srcId="{CA9A64C3-36D4-4B3E-806F-0B7FB8612BB8}" destId="{F5480178-BF15-4077-827D-6D15F945302C}" srcOrd="0" destOrd="0" presId="urn:microsoft.com/office/officeart/2005/8/layout/cycle5"/>
    <dgm:cxn modelId="{B6632FE9-5D90-45CE-86DF-559C90D6FAB6}" type="presOf" srcId="{F20882BA-6DB1-4DF6-A2D9-4950EDAC3AEA}" destId="{ACA85E62-EBFD-4ECB-ACA7-A1B68D8C642C}" srcOrd="0" destOrd="0" presId="urn:microsoft.com/office/officeart/2005/8/layout/cycle5"/>
    <dgm:cxn modelId="{A4A231A4-48A1-4EAC-AD8A-CEF3F822EAD0}" type="presParOf" srcId="{ACA85E62-EBFD-4ECB-ACA7-A1B68D8C642C}" destId="{2B4F5FF0-FA43-4B18-983B-AF84FB42C6E1}" srcOrd="0" destOrd="0" presId="urn:microsoft.com/office/officeart/2005/8/layout/cycle5"/>
    <dgm:cxn modelId="{2A35DF7A-DD99-4B9A-BC39-E23DA33D8D74}" type="presParOf" srcId="{ACA85E62-EBFD-4ECB-ACA7-A1B68D8C642C}" destId="{155C34F2-6B0C-47E4-86F9-24B95331BD26}" srcOrd="1" destOrd="0" presId="urn:microsoft.com/office/officeart/2005/8/layout/cycle5"/>
    <dgm:cxn modelId="{3F8240BC-0E7D-4E6D-BB45-BD568705AA3A}" type="presParOf" srcId="{ACA85E62-EBFD-4ECB-ACA7-A1B68D8C642C}" destId="{92CFBAD9-0DD2-4FA5-8DC2-2B7F5828F35C}" srcOrd="2" destOrd="0" presId="urn:microsoft.com/office/officeart/2005/8/layout/cycle5"/>
    <dgm:cxn modelId="{745D8A6A-ED24-454E-A3F4-F63926C3A30E}" type="presParOf" srcId="{ACA85E62-EBFD-4ECB-ACA7-A1B68D8C642C}" destId="{B3C0820A-DC80-499C-8091-BDCFE06A45F4}" srcOrd="3" destOrd="0" presId="urn:microsoft.com/office/officeart/2005/8/layout/cycle5"/>
    <dgm:cxn modelId="{E43CAAD6-8C36-41E4-90F4-F1EE11FDECDA}" type="presParOf" srcId="{ACA85E62-EBFD-4ECB-ACA7-A1B68D8C642C}" destId="{19ABC1E7-8418-4118-B4B7-0EC31AF6C7B8}" srcOrd="4" destOrd="0" presId="urn:microsoft.com/office/officeart/2005/8/layout/cycle5"/>
    <dgm:cxn modelId="{A940E555-CE65-4621-A2C5-110E5C7F2670}" type="presParOf" srcId="{ACA85E62-EBFD-4ECB-ACA7-A1B68D8C642C}" destId="{603EB1AD-137E-48EF-8262-A6E2BA8955BE}" srcOrd="5" destOrd="0" presId="urn:microsoft.com/office/officeart/2005/8/layout/cycle5"/>
    <dgm:cxn modelId="{A6F62B73-17C8-4797-BAA6-14743D84046E}" type="presParOf" srcId="{ACA85E62-EBFD-4ECB-ACA7-A1B68D8C642C}" destId="{2889F471-6E51-420D-A509-10CD58D8CAD2}" srcOrd="6" destOrd="0" presId="urn:microsoft.com/office/officeart/2005/8/layout/cycle5"/>
    <dgm:cxn modelId="{875974D4-7E57-4089-9901-63897DE3B454}" type="presParOf" srcId="{ACA85E62-EBFD-4ECB-ACA7-A1B68D8C642C}" destId="{3971B9F8-8642-4F09-B428-5A0E2152DC50}" srcOrd="7" destOrd="0" presId="urn:microsoft.com/office/officeart/2005/8/layout/cycle5"/>
    <dgm:cxn modelId="{A90D86BA-27D0-48EA-A816-72285048910B}" type="presParOf" srcId="{ACA85E62-EBFD-4ECB-ACA7-A1B68D8C642C}" destId="{00505F6F-C407-4766-82EF-0228FD77B962}" srcOrd="8" destOrd="0" presId="urn:microsoft.com/office/officeart/2005/8/layout/cycle5"/>
    <dgm:cxn modelId="{C487B327-7D2C-44CD-A5D6-F9921B6DD78B}" type="presParOf" srcId="{ACA85E62-EBFD-4ECB-ACA7-A1B68D8C642C}" destId="{3ABD450C-CFAA-4BB0-BC68-8523B3A5330D}" srcOrd="9" destOrd="0" presId="urn:microsoft.com/office/officeart/2005/8/layout/cycle5"/>
    <dgm:cxn modelId="{873DE34C-98CF-4D09-BF33-CF9AE483524B}" type="presParOf" srcId="{ACA85E62-EBFD-4ECB-ACA7-A1B68D8C642C}" destId="{D463B214-84F1-42A7-B402-A649745F3C7A}" srcOrd="10" destOrd="0" presId="urn:microsoft.com/office/officeart/2005/8/layout/cycle5"/>
    <dgm:cxn modelId="{2575E2DA-28D5-4756-B223-0081710FA039}" type="presParOf" srcId="{ACA85E62-EBFD-4ECB-ACA7-A1B68D8C642C}" destId="{1565C748-95AA-41BA-98F8-66798F13E8CE}" srcOrd="11" destOrd="0" presId="urn:microsoft.com/office/officeart/2005/8/layout/cycle5"/>
    <dgm:cxn modelId="{6BAB103E-B807-4652-8BE4-D8051143FBDC}" type="presParOf" srcId="{ACA85E62-EBFD-4ECB-ACA7-A1B68D8C642C}" destId="{F5480178-BF15-4077-827D-6D15F945302C}" srcOrd="12" destOrd="0" presId="urn:microsoft.com/office/officeart/2005/8/layout/cycle5"/>
    <dgm:cxn modelId="{10C545D7-2CDF-4E13-8B0B-5F46DF8EC03A}" type="presParOf" srcId="{ACA85E62-EBFD-4ECB-ACA7-A1B68D8C642C}" destId="{F496FEFC-3092-41D3-8C63-1E1F54DDD374}" srcOrd="13" destOrd="0" presId="urn:microsoft.com/office/officeart/2005/8/layout/cycle5"/>
    <dgm:cxn modelId="{F9DB5A0D-2A7D-4321-8AA9-72EFA71AF65D}" type="presParOf" srcId="{ACA85E62-EBFD-4ECB-ACA7-A1B68D8C642C}" destId="{3F784669-2868-4494-B21B-21FF13B106AE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C711F-1180-4535-B78D-D66657FFF92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6D804A46-C908-4456-B8A2-7A274BDAB405}">
      <dgm:prSet phldrT="[Text]" phldr="0"/>
      <dgm:spPr/>
      <dgm:t>
        <a:bodyPr/>
        <a:lstStyle/>
        <a:p>
          <a:r>
            <a:rPr lang="es-DO" dirty="0">
              <a:latin typeface="Gotham" panose="02000504050000020004" pitchFamily="2" charset="0"/>
            </a:rPr>
            <a:t>Estrategia</a:t>
          </a:r>
        </a:p>
      </dgm:t>
    </dgm:pt>
    <dgm:pt modelId="{D4337294-628B-4C3B-8B73-6E9C4B4C55DB}" type="parTrans" cxnId="{174DBE71-A794-491D-A8DA-184EE959F163}">
      <dgm:prSet/>
      <dgm:spPr/>
      <dgm:t>
        <a:bodyPr/>
        <a:lstStyle/>
        <a:p>
          <a:endParaRPr lang="es-DO">
            <a:latin typeface="Gotham" panose="02000504050000020004" pitchFamily="2" charset="0"/>
          </a:endParaRPr>
        </a:p>
      </dgm:t>
    </dgm:pt>
    <dgm:pt modelId="{E58428B5-3CAD-49A6-AEA2-4D16604F9453}" type="sibTrans" cxnId="{174DBE71-A794-491D-A8DA-184EE959F163}">
      <dgm:prSet/>
      <dgm:spPr/>
      <dgm:t>
        <a:bodyPr/>
        <a:lstStyle/>
        <a:p>
          <a:endParaRPr lang="es-DO">
            <a:latin typeface="Gotham" panose="02000504050000020004" pitchFamily="2" charset="0"/>
          </a:endParaRPr>
        </a:p>
      </dgm:t>
    </dgm:pt>
    <dgm:pt modelId="{958722D9-DD9A-4D59-B021-41F7C588A524}">
      <dgm:prSet phldrT="[Text]" phldr="0"/>
      <dgm:spPr/>
      <dgm:t>
        <a:bodyPr/>
        <a:lstStyle/>
        <a:p>
          <a:r>
            <a:rPr lang="es-DO" dirty="0">
              <a:latin typeface="Gotham" panose="02000504050000020004" pitchFamily="2" charset="0"/>
            </a:rPr>
            <a:t>Operatividad</a:t>
          </a:r>
        </a:p>
      </dgm:t>
    </dgm:pt>
    <dgm:pt modelId="{98A52B93-7E5E-40C0-A253-A0DF57B5B3A5}" type="parTrans" cxnId="{199130F1-520F-49F3-93A4-666E397BF041}">
      <dgm:prSet/>
      <dgm:spPr/>
      <dgm:t>
        <a:bodyPr/>
        <a:lstStyle/>
        <a:p>
          <a:endParaRPr lang="es-DO">
            <a:latin typeface="Gotham" panose="02000504050000020004" pitchFamily="2" charset="0"/>
          </a:endParaRPr>
        </a:p>
      </dgm:t>
    </dgm:pt>
    <dgm:pt modelId="{2F07925B-E5B9-41FD-85AE-82334C10B6AA}" type="sibTrans" cxnId="{199130F1-520F-49F3-93A4-666E397BF041}">
      <dgm:prSet/>
      <dgm:spPr/>
      <dgm:t>
        <a:bodyPr/>
        <a:lstStyle/>
        <a:p>
          <a:endParaRPr lang="es-DO">
            <a:latin typeface="Gotham" panose="02000504050000020004" pitchFamily="2" charset="0"/>
          </a:endParaRPr>
        </a:p>
      </dgm:t>
    </dgm:pt>
    <dgm:pt modelId="{7B77BC0A-16E2-46B6-B3B1-3469F946FDEA}">
      <dgm:prSet phldrT="[Text]" phldr="0"/>
      <dgm:spPr/>
      <dgm:t>
        <a:bodyPr/>
        <a:lstStyle/>
        <a:p>
          <a:r>
            <a:rPr lang="es-DO" dirty="0">
              <a:latin typeface="Gotham" panose="02000504050000020004" pitchFamily="2" charset="0"/>
            </a:rPr>
            <a:t>Gestión ágil</a:t>
          </a:r>
        </a:p>
      </dgm:t>
    </dgm:pt>
    <dgm:pt modelId="{75946517-DF4B-42A4-9F0A-3D9F5DD439CC}" type="parTrans" cxnId="{E53B3AA6-5E5B-40B8-96CF-52737F372F90}">
      <dgm:prSet/>
      <dgm:spPr/>
      <dgm:t>
        <a:bodyPr/>
        <a:lstStyle/>
        <a:p>
          <a:endParaRPr lang="es-DO">
            <a:latin typeface="Gotham" panose="02000504050000020004" pitchFamily="2" charset="0"/>
          </a:endParaRPr>
        </a:p>
      </dgm:t>
    </dgm:pt>
    <dgm:pt modelId="{BBE5F1BE-9E25-463B-9983-FBC13489123C}" type="sibTrans" cxnId="{E53B3AA6-5E5B-40B8-96CF-52737F372F90}">
      <dgm:prSet/>
      <dgm:spPr/>
      <dgm:t>
        <a:bodyPr/>
        <a:lstStyle/>
        <a:p>
          <a:endParaRPr lang="es-DO">
            <a:latin typeface="Gotham" panose="02000504050000020004" pitchFamily="2" charset="0"/>
          </a:endParaRPr>
        </a:p>
      </dgm:t>
    </dgm:pt>
    <dgm:pt modelId="{57253002-091E-4447-A0AB-594DCA4CCD43}" type="pres">
      <dgm:prSet presAssocID="{0EBC711F-1180-4535-B78D-D66657FFF922}" presName="Name0" presStyleCnt="0">
        <dgm:presLayoutVars>
          <dgm:dir/>
          <dgm:resizeHandles val="exact"/>
        </dgm:presLayoutVars>
      </dgm:prSet>
      <dgm:spPr/>
    </dgm:pt>
    <dgm:pt modelId="{F2A4E6B1-3EB5-48C8-8E8E-2130CE644ABF}" type="pres">
      <dgm:prSet presAssocID="{6D804A46-C908-4456-B8A2-7A274BDAB405}" presName="parTxOnly" presStyleLbl="node1" presStyleIdx="0" presStyleCnt="3" custLinFactNeighborX="-572">
        <dgm:presLayoutVars>
          <dgm:bulletEnabled val="1"/>
        </dgm:presLayoutVars>
      </dgm:prSet>
      <dgm:spPr/>
    </dgm:pt>
    <dgm:pt modelId="{37071295-68DD-47EC-9E0F-83018B5D62C9}" type="pres">
      <dgm:prSet presAssocID="{E58428B5-3CAD-49A6-AEA2-4D16604F9453}" presName="parSpace" presStyleCnt="0"/>
      <dgm:spPr/>
    </dgm:pt>
    <dgm:pt modelId="{21D3972A-8F8F-4C88-A5A5-AB2AED4588CC}" type="pres">
      <dgm:prSet presAssocID="{958722D9-DD9A-4D59-B021-41F7C588A524}" presName="parTxOnly" presStyleLbl="node1" presStyleIdx="1" presStyleCnt="3">
        <dgm:presLayoutVars>
          <dgm:bulletEnabled val="1"/>
        </dgm:presLayoutVars>
      </dgm:prSet>
      <dgm:spPr/>
    </dgm:pt>
    <dgm:pt modelId="{2251D35C-BE4D-4AE3-93EE-63AD10490C0D}" type="pres">
      <dgm:prSet presAssocID="{2F07925B-E5B9-41FD-85AE-82334C10B6AA}" presName="parSpace" presStyleCnt="0"/>
      <dgm:spPr/>
    </dgm:pt>
    <dgm:pt modelId="{51C94DA7-926E-4BA6-AD02-54953C56BEDD}" type="pres">
      <dgm:prSet presAssocID="{7B77BC0A-16E2-46B6-B3B1-3469F946FDEA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EDE2E718-2700-4B06-8E43-1C6C2498A6D8}" type="presOf" srcId="{6D804A46-C908-4456-B8A2-7A274BDAB405}" destId="{F2A4E6B1-3EB5-48C8-8E8E-2130CE644ABF}" srcOrd="0" destOrd="0" presId="urn:microsoft.com/office/officeart/2005/8/layout/hChevron3"/>
    <dgm:cxn modelId="{E4313022-4E03-4AB6-A1D8-3E8ED59DFBE1}" type="presOf" srcId="{958722D9-DD9A-4D59-B021-41F7C588A524}" destId="{21D3972A-8F8F-4C88-A5A5-AB2AED4588CC}" srcOrd="0" destOrd="0" presId="urn:microsoft.com/office/officeart/2005/8/layout/hChevron3"/>
    <dgm:cxn modelId="{CE58F73B-8564-4A24-A1C8-F6F696B6390F}" type="presOf" srcId="{7B77BC0A-16E2-46B6-B3B1-3469F946FDEA}" destId="{51C94DA7-926E-4BA6-AD02-54953C56BEDD}" srcOrd="0" destOrd="0" presId="urn:microsoft.com/office/officeart/2005/8/layout/hChevron3"/>
    <dgm:cxn modelId="{174DBE71-A794-491D-A8DA-184EE959F163}" srcId="{0EBC711F-1180-4535-B78D-D66657FFF922}" destId="{6D804A46-C908-4456-B8A2-7A274BDAB405}" srcOrd="0" destOrd="0" parTransId="{D4337294-628B-4C3B-8B73-6E9C4B4C55DB}" sibTransId="{E58428B5-3CAD-49A6-AEA2-4D16604F9453}"/>
    <dgm:cxn modelId="{E53B3AA6-5E5B-40B8-96CF-52737F372F90}" srcId="{0EBC711F-1180-4535-B78D-D66657FFF922}" destId="{7B77BC0A-16E2-46B6-B3B1-3469F946FDEA}" srcOrd="2" destOrd="0" parTransId="{75946517-DF4B-42A4-9F0A-3D9F5DD439CC}" sibTransId="{BBE5F1BE-9E25-463B-9983-FBC13489123C}"/>
    <dgm:cxn modelId="{B9D866CC-B93E-4FDC-A146-13927810D91F}" type="presOf" srcId="{0EBC711F-1180-4535-B78D-D66657FFF922}" destId="{57253002-091E-4447-A0AB-594DCA4CCD43}" srcOrd="0" destOrd="0" presId="urn:microsoft.com/office/officeart/2005/8/layout/hChevron3"/>
    <dgm:cxn modelId="{199130F1-520F-49F3-93A4-666E397BF041}" srcId="{0EBC711F-1180-4535-B78D-D66657FFF922}" destId="{958722D9-DD9A-4D59-B021-41F7C588A524}" srcOrd="1" destOrd="0" parTransId="{98A52B93-7E5E-40C0-A253-A0DF57B5B3A5}" sibTransId="{2F07925B-E5B9-41FD-85AE-82334C10B6AA}"/>
    <dgm:cxn modelId="{75298ED0-2FA7-415D-9936-3C6ED632EDF2}" type="presParOf" srcId="{57253002-091E-4447-A0AB-594DCA4CCD43}" destId="{F2A4E6B1-3EB5-48C8-8E8E-2130CE644ABF}" srcOrd="0" destOrd="0" presId="urn:microsoft.com/office/officeart/2005/8/layout/hChevron3"/>
    <dgm:cxn modelId="{0B9074AC-3F0D-4C9B-AFC9-EF3B0CFCC565}" type="presParOf" srcId="{57253002-091E-4447-A0AB-594DCA4CCD43}" destId="{37071295-68DD-47EC-9E0F-83018B5D62C9}" srcOrd="1" destOrd="0" presId="urn:microsoft.com/office/officeart/2005/8/layout/hChevron3"/>
    <dgm:cxn modelId="{1107095A-C940-46BD-BA3E-92A429576D0A}" type="presParOf" srcId="{57253002-091E-4447-A0AB-594DCA4CCD43}" destId="{21D3972A-8F8F-4C88-A5A5-AB2AED4588CC}" srcOrd="2" destOrd="0" presId="urn:microsoft.com/office/officeart/2005/8/layout/hChevron3"/>
    <dgm:cxn modelId="{9C2A0D31-9705-4918-97BB-840CAC60A176}" type="presParOf" srcId="{57253002-091E-4447-A0AB-594DCA4CCD43}" destId="{2251D35C-BE4D-4AE3-93EE-63AD10490C0D}" srcOrd="3" destOrd="0" presId="urn:microsoft.com/office/officeart/2005/8/layout/hChevron3"/>
    <dgm:cxn modelId="{A1568A8D-9D9D-4A79-8D14-FEF5E77F2BBF}" type="presParOf" srcId="{57253002-091E-4447-A0AB-594DCA4CCD43}" destId="{51C94DA7-926E-4BA6-AD02-54953C56BED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FE028-11CA-4675-BCE2-C6CE14C32937}">
      <dsp:nvSpPr>
        <dsp:cNvPr id="0" name=""/>
        <dsp:cNvSpPr/>
      </dsp:nvSpPr>
      <dsp:spPr>
        <a:xfrm>
          <a:off x="1102876" y="49337"/>
          <a:ext cx="1908617" cy="190890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BFFA6-B587-4CFC-85D7-EDA56D9AA05C}">
      <dsp:nvSpPr>
        <dsp:cNvPr id="0" name=""/>
        <dsp:cNvSpPr/>
      </dsp:nvSpPr>
      <dsp:spPr>
        <a:xfrm>
          <a:off x="1524743" y="738510"/>
          <a:ext cx="1060581" cy="53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900" b="1" kern="1200" noProof="0" dirty="0">
              <a:latin typeface="Gotham" panose="02000504050000020004" pitchFamily="2" charset="0"/>
            </a:rPr>
            <a:t>invertir en capacidades mejora procesos</a:t>
          </a:r>
          <a:endParaRPr lang="es-DO" sz="900" kern="1200" dirty="0"/>
        </a:p>
      </dsp:txBody>
      <dsp:txXfrm>
        <a:off x="1524743" y="738510"/>
        <a:ext cx="1060581" cy="530164"/>
      </dsp:txXfrm>
    </dsp:sp>
    <dsp:sp modelId="{34662263-53DA-4A61-A4C8-029EC214F357}">
      <dsp:nvSpPr>
        <dsp:cNvPr id="0" name=""/>
        <dsp:cNvSpPr/>
      </dsp:nvSpPr>
      <dsp:spPr>
        <a:xfrm>
          <a:off x="572764" y="1146146"/>
          <a:ext cx="1908617" cy="190890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922B7-19F8-4BA1-95F0-DB9068FC4546}">
      <dsp:nvSpPr>
        <dsp:cNvPr id="0" name=""/>
        <dsp:cNvSpPr/>
      </dsp:nvSpPr>
      <dsp:spPr>
        <a:xfrm>
          <a:off x="996782" y="1841664"/>
          <a:ext cx="1060581" cy="53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900" b="1" kern="1200" noProof="0" dirty="0">
              <a:latin typeface="Gotham" panose="02000504050000020004" pitchFamily="2" charset="0"/>
            </a:rPr>
            <a:t>Clientes satisfechos sostienen </a:t>
          </a:r>
          <a:r>
            <a:rPr lang="es-DO" sz="900" b="1" kern="1200" dirty="0">
              <a:latin typeface="Gotham" panose="02000504050000020004" pitchFamily="2" charset="0"/>
            </a:rPr>
            <a:t>las ventas</a:t>
          </a:r>
          <a:endParaRPr lang="es-DO" sz="900" kern="1200" dirty="0"/>
        </a:p>
      </dsp:txBody>
      <dsp:txXfrm>
        <a:off x="996782" y="1841664"/>
        <a:ext cx="1060581" cy="530164"/>
      </dsp:txXfrm>
    </dsp:sp>
    <dsp:sp modelId="{0B231E59-DC1E-4A00-B0F9-5F7434269E41}">
      <dsp:nvSpPr>
        <dsp:cNvPr id="0" name=""/>
        <dsp:cNvSpPr/>
      </dsp:nvSpPr>
      <dsp:spPr>
        <a:xfrm>
          <a:off x="1238719" y="2374207"/>
          <a:ext cx="1639798" cy="164045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DB958-F023-4F64-9D14-F2E66DD16B37}">
      <dsp:nvSpPr>
        <dsp:cNvPr id="0" name=""/>
        <dsp:cNvSpPr/>
      </dsp:nvSpPr>
      <dsp:spPr>
        <a:xfrm>
          <a:off x="1527252" y="2946404"/>
          <a:ext cx="1060581" cy="53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900" b="1" kern="1200" dirty="0">
              <a:latin typeface="Gotham" panose="02000504050000020004" pitchFamily="2" charset="0"/>
            </a:rPr>
            <a:t>Mejora la situación financiera del negocio</a:t>
          </a:r>
          <a:endParaRPr lang="es-DO" sz="900" kern="1200" dirty="0"/>
        </a:p>
      </dsp:txBody>
      <dsp:txXfrm>
        <a:off x="1527252" y="2946404"/>
        <a:ext cx="1060581" cy="530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F5FF0-FA43-4B18-983B-AF84FB42C6E1}">
      <dsp:nvSpPr>
        <dsp:cNvPr id="0" name=""/>
        <dsp:cNvSpPr/>
      </dsp:nvSpPr>
      <dsp:spPr>
        <a:xfrm>
          <a:off x="2366240" y="848"/>
          <a:ext cx="1148660" cy="74662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600" kern="1200" dirty="0"/>
            <a:t>Planificar</a:t>
          </a:r>
        </a:p>
      </dsp:txBody>
      <dsp:txXfrm>
        <a:off x="2402687" y="37295"/>
        <a:ext cx="1075766" cy="673735"/>
      </dsp:txXfrm>
    </dsp:sp>
    <dsp:sp modelId="{92CFBAD9-0DD2-4FA5-8DC2-2B7F5828F35C}">
      <dsp:nvSpPr>
        <dsp:cNvPr id="0" name=""/>
        <dsp:cNvSpPr/>
      </dsp:nvSpPr>
      <dsp:spPr>
        <a:xfrm>
          <a:off x="1447011" y="374162"/>
          <a:ext cx="2987117" cy="2987117"/>
        </a:xfrm>
        <a:custGeom>
          <a:avLst/>
          <a:gdLst/>
          <a:ahLst/>
          <a:cxnLst/>
          <a:rect l="0" t="0" r="0" b="0"/>
          <a:pathLst>
            <a:path>
              <a:moveTo>
                <a:pt x="2222228" y="189810"/>
              </a:moveTo>
              <a:arcTo wR="1493558" hR="1493558" stAng="17952059" swAng="12137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0820A-DC80-499C-8091-BDCFE06A45F4}">
      <dsp:nvSpPr>
        <dsp:cNvPr id="0" name=""/>
        <dsp:cNvSpPr/>
      </dsp:nvSpPr>
      <dsp:spPr>
        <a:xfrm>
          <a:off x="3786699" y="1032871"/>
          <a:ext cx="1148660" cy="74662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600" kern="1200" dirty="0"/>
            <a:t>Ejecutar</a:t>
          </a:r>
        </a:p>
      </dsp:txBody>
      <dsp:txXfrm>
        <a:off x="3823146" y="1069318"/>
        <a:ext cx="1075766" cy="673735"/>
      </dsp:txXfrm>
    </dsp:sp>
    <dsp:sp modelId="{603EB1AD-137E-48EF-8262-A6E2BA8955BE}">
      <dsp:nvSpPr>
        <dsp:cNvPr id="0" name=""/>
        <dsp:cNvSpPr/>
      </dsp:nvSpPr>
      <dsp:spPr>
        <a:xfrm>
          <a:off x="1447011" y="374162"/>
          <a:ext cx="2987117" cy="2987117"/>
        </a:xfrm>
        <a:custGeom>
          <a:avLst/>
          <a:gdLst/>
          <a:ahLst/>
          <a:cxnLst/>
          <a:rect l="0" t="0" r="0" b="0"/>
          <a:pathLst>
            <a:path>
              <a:moveTo>
                <a:pt x="2983556" y="1596636"/>
              </a:moveTo>
              <a:arcTo wR="1493558" hR="1493558" stAng="21837443" swAng="13614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9F471-6E51-420D-A509-10CD58D8CAD2}">
      <dsp:nvSpPr>
        <dsp:cNvPr id="0" name=""/>
        <dsp:cNvSpPr/>
      </dsp:nvSpPr>
      <dsp:spPr>
        <a:xfrm>
          <a:off x="3244132" y="2702721"/>
          <a:ext cx="1148660" cy="74662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600" kern="1200" dirty="0"/>
            <a:t>Monitorear</a:t>
          </a:r>
        </a:p>
      </dsp:txBody>
      <dsp:txXfrm>
        <a:off x="3280579" y="2739168"/>
        <a:ext cx="1075766" cy="673735"/>
      </dsp:txXfrm>
    </dsp:sp>
    <dsp:sp modelId="{00505F6F-C407-4766-82EF-0228FD77B962}">
      <dsp:nvSpPr>
        <dsp:cNvPr id="0" name=""/>
        <dsp:cNvSpPr/>
      </dsp:nvSpPr>
      <dsp:spPr>
        <a:xfrm>
          <a:off x="1447011" y="374162"/>
          <a:ext cx="2987117" cy="2987117"/>
        </a:xfrm>
        <a:custGeom>
          <a:avLst/>
          <a:gdLst/>
          <a:ahLst/>
          <a:cxnLst/>
          <a:rect l="0" t="0" r="0" b="0"/>
          <a:pathLst>
            <a:path>
              <a:moveTo>
                <a:pt x="1677358" y="2975765"/>
              </a:moveTo>
              <a:arcTo wR="1493558" hR="1493558" stAng="4975870" swAng="84826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D450C-CFAA-4BB0-BC68-8523B3A5330D}">
      <dsp:nvSpPr>
        <dsp:cNvPr id="0" name=""/>
        <dsp:cNvSpPr/>
      </dsp:nvSpPr>
      <dsp:spPr>
        <a:xfrm>
          <a:off x="1488348" y="2702721"/>
          <a:ext cx="1148660" cy="74662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600" kern="1200" dirty="0"/>
            <a:t>Evaluar</a:t>
          </a:r>
        </a:p>
      </dsp:txBody>
      <dsp:txXfrm>
        <a:off x="1524795" y="2739168"/>
        <a:ext cx="1075766" cy="673735"/>
      </dsp:txXfrm>
    </dsp:sp>
    <dsp:sp modelId="{1565C748-95AA-41BA-98F8-66798F13E8CE}">
      <dsp:nvSpPr>
        <dsp:cNvPr id="0" name=""/>
        <dsp:cNvSpPr/>
      </dsp:nvSpPr>
      <dsp:spPr>
        <a:xfrm>
          <a:off x="1447011" y="374162"/>
          <a:ext cx="2987117" cy="2987117"/>
        </a:xfrm>
        <a:custGeom>
          <a:avLst/>
          <a:gdLst/>
          <a:ahLst/>
          <a:cxnLst/>
          <a:rect l="0" t="0" r="0" b="0"/>
          <a:pathLst>
            <a:path>
              <a:moveTo>
                <a:pt x="158643" y="2163424"/>
              </a:moveTo>
              <a:arcTo wR="1493558" hR="1493558" stAng="9201141" swAng="13614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80178-BF15-4077-827D-6D15F945302C}">
      <dsp:nvSpPr>
        <dsp:cNvPr id="0" name=""/>
        <dsp:cNvSpPr/>
      </dsp:nvSpPr>
      <dsp:spPr>
        <a:xfrm>
          <a:off x="945781" y="1032871"/>
          <a:ext cx="1148660" cy="746629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600" kern="1200" dirty="0"/>
            <a:t>Ajustar</a:t>
          </a:r>
        </a:p>
      </dsp:txBody>
      <dsp:txXfrm>
        <a:off x="982228" y="1069318"/>
        <a:ext cx="1075766" cy="673735"/>
      </dsp:txXfrm>
    </dsp:sp>
    <dsp:sp modelId="{3F784669-2868-4494-B21B-21FF13B106AE}">
      <dsp:nvSpPr>
        <dsp:cNvPr id="0" name=""/>
        <dsp:cNvSpPr/>
      </dsp:nvSpPr>
      <dsp:spPr>
        <a:xfrm>
          <a:off x="1447011" y="374162"/>
          <a:ext cx="2987117" cy="2987117"/>
        </a:xfrm>
        <a:custGeom>
          <a:avLst/>
          <a:gdLst/>
          <a:ahLst/>
          <a:cxnLst/>
          <a:rect l="0" t="0" r="0" b="0"/>
          <a:pathLst>
            <a:path>
              <a:moveTo>
                <a:pt x="359038" y="522177"/>
              </a:moveTo>
              <a:arcTo wR="1493558" hR="1493558" stAng="13234218" swAng="12137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4E6B1-3EB5-48C8-8E8E-2130CE644ABF}">
      <dsp:nvSpPr>
        <dsp:cNvPr id="0" name=""/>
        <dsp:cNvSpPr/>
      </dsp:nvSpPr>
      <dsp:spPr>
        <a:xfrm>
          <a:off x="0" y="500210"/>
          <a:ext cx="2342554" cy="9370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600" kern="1200" dirty="0">
              <a:latin typeface="Gotham" panose="02000504050000020004" pitchFamily="2" charset="0"/>
            </a:rPr>
            <a:t>Estrategia</a:t>
          </a:r>
        </a:p>
      </dsp:txBody>
      <dsp:txXfrm>
        <a:off x="0" y="500210"/>
        <a:ext cx="2108299" cy="937021"/>
      </dsp:txXfrm>
    </dsp:sp>
    <dsp:sp modelId="{21D3972A-8F8F-4C88-A5A5-AB2AED4588CC}">
      <dsp:nvSpPr>
        <dsp:cNvPr id="0" name=""/>
        <dsp:cNvSpPr/>
      </dsp:nvSpPr>
      <dsp:spPr>
        <a:xfrm>
          <a:off x="1876722" y="500210"/>
          <a:ext cx="2342554" cy="9370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600" kern="1200" dirty="0">
              <a:latin typeface="Gotham" panose="02000504050000020004" pitchFamily="2" charset="0"/>
            </a:rPr>
            <a:t>Operatividad</a:t>
          </a:r>
        </a:p>
      </dsp:txBody>
      <dsp:txXfrm>
        <a:off x="2345233" y="500210"/>
        <a:ext cx="1405533" cy="937021"/>
      </dsp:txXfrm>
    </dsp:sp>
    <dsp:sp modelId="{51C94DA7-926E-4BA6-AD02-54953C56BEDD}">
      <dsp:nvSpPr>
        <dsp:cNvPr id="0" name=""/>
        <dsp:cNvSpPr/>
      </dsp:nvSpPr>
      <dsp:spPr>
        <a:xfrm>
          <a:off x="3750766" y="500210"/>
          <a:ext cx="2342554" cy="9370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600" kern="1200" dirty="0">
              <a:latin typeface="Gotham" panose="02000504050000020004" pitchFamily="2" charset="0"/>
            </a:rPr>
            <a:t>Gestión ágil</a:t>
          </a:r>
        </a:p>
      </dsp:txBody>
      <dsp:txXfrm>
        <a:off x="4219277" y="500210"/>
        <a:ext cx="1405533" cy="937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2E87A-50A9-4362-96BC-3174955F78BE}" type="datetimeFigureOut">
              <a:rPr lang="en-US" smtClean="0"/>
              <a:t>9/26/25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17F55-5E59-4F1F-B1EE-91917E2D59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7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/>
              <a:t>Título: Sistema Único de Beneficiarios</a:t>
            </a:r>
          </a:p>
          <a:p>
            <a:r>
              <a:rPr lang="es-DO"/>
              <a:t>Subtítulo: Presentación institucional</a:t>
            </a:r>
          </a:p>
          <a:p>
            <a:r>
              <a:rPr lang="es-DO"/>
              <a:t>Dejar en la esquina inferior derecha la cúpula y presidencia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38ABA-3F59-4D5A-BAA9-28786B5DE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3131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4803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3622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6925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2625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2724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550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7283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2883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83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9941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E7C7-0983-478B-9FAD-47D481C2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C38C-BEF3-4AE7-AA05-1FFA85D67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5753" y="2792182"/>
            <a:ext cx="78289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sz="3600" b="1" dirty="0">
                <a:solidFill>
                  <a:prstClr val="white"/>
                </a:solidFill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</a:t>
            </a:r>
          </a:p>
          <a:p>
            <a:pPr>
              <a:defRPr/>
            </a:pPr>
            <a:r>
              <a:rPr lang="es-DO" sz="4000" b="1" dirty="0">
                <a:solidFill>
                  <a:prstClr val="white"/>
                </a:solidFill>
                <a:latin typeface="Artifex CF" panose="00000500000000000000" pitchFamily="50" charset="0"/>
                <a:cs typeface="Times New Roman" panose="02020603050405020304" pitchFamily="18" charset="0"/>
              </a:rPr>
              <a:t>El Arte de Decidir: Estrategia y Operaciones para Hacer Crecer tu Negocio</a:t>
            </a:r>
          </a:p>
          <a:p>
            <a:pPr lvl="0">
              <a:defRPr/>
            </a:pPr>
            <a:endParaRPr lang="es-DO" sz="4000" b="1" dirty="0">
              <a:solidFill>
                <a:prstClr val="white"/>
              </a:solidFill>
              <a:latin typeface="Artifex CF" panose="000005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3C8FA-BA4F-C248-45D0-C9376E5774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573" t="21681" r="13055" b="53527"/>
          <a:stretch/>
        </p:blipFill>
        <p:spPr bwMode="auto">
          <a:xfrm>
            <a:off x="9235486" y="5100506"/>
            <a:ext cx="2769173" cy="1652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B26BFF-9434-BCCE-B595-2DD449BBBDD4}"/>
              </a:ext>
            </a:extLst>
          </p:cNvPr>
          <p:cNvSpPr/>
          <p:nvPr/>
        </p:nvSpPr>
        <p:spPr>
          <a:xfrm flipV="1">
            <a:off x="-16042" y="6703867"/>
            <a:ext cx="12192000" cy="1664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A1A351-1D33-4B99-DEFD-E8E17996F1E6}"/>
              </a:ext>
            </a:extLst>
          </p:cNvPr>
          <p:cNvSpPr/>
          <p:nvPr/>
        </p:nvSpPr>
        <p:spPr>
          <a:xfrm>
            <a:off x="1140736" y="416643"/>
            <a:ext cx="2962589" cy="1865013"/>
          </a:xfrm>
          <a:prstGeom prst="rect">
            <a:avLst/>
          </a:prstGeom>
          <a:solidFill>
            <a:srgbClr val="213C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26CF1-FF35-55BB-8BDF-D578428B4213}"/>
              </a:ext>
            </a:extLst>
          </p:cNvPr>
          <p:cNvSpPr/>
          <p:nvPr/>
        </p:nvSpPr>
        <p:spPr>
          <a:xfrm>
            <a:off x="4175753" y="932507"/>
            <a:ext cx="1681839" cy="1349149"/>
          </a:xfrm>
          <a:prstGeom prst="rect">
            <a:avLst/>
          </a:prstGeom>
          <a:solidFill>
            <a:srgbClr val="142F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1FB3D95-B821-3DB3-52D1-CE1BCD0C5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31118" r="8030" b="46668"/>
          <a:stretch>
            <a:fillRect/>
          </a:stretch>
        </p:blipFill>
        <p:spPr>
          <a:xfrm>
            <a:off x="6984620" y="805748"/>
            <a:ext cx="4701208" cy="16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8275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noProof="0" dirty="0">
                <a:latin typeface="Artifex CF" panose="00000500000000000000" pitchFamily="50" charset="0"/>
              </a:rPr>
              <a:t>Pastelería Fresco al Horno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5520" y="1450052"/>
            <a:ext cx="768096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ES" sz="1600" b="1" dirty="0">
                <a:latin typeface="Gotham" panose="02000504050000020004" pitchFamily="2" charset="0"/>
              </a:rPr>
              <a:t>Ser la referencia </a:t>
            </a:r>
            <a:r>
              <a:rPr lang="es-ES" sz="1600" dirty="0">
                <a:latin typeface="Gotham" panose="02000504050000020004" pitchFamily="2" charset="0"/>
              </a:rPr>
              <a:t>local de “pasteles frescos bajo pedido” cumpliendo la promesa de entrega en ≤2 horas, escalando la operación para sostener 40 pedidos por jornada sin perder el toque artesanal, alta calidad ni el margen de ganancia.</a:t>
            </a:r>
          </a:p>
          <a:p>
            <a:pPr>
              <a:defRPr sz="2000"/>
            </a:pPr>
            <a:endParaRPr lang="es-ES" sz="16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ES" sz="1600" dirty="0">
                <a:latin typeface="Gotham" panose="02000504050000020004" pitchFamily="2" charset="0"/>
              </a:rPr>
              <a:t>Lo haremos sirviendo postres para las celebraciones del día en eventos corporativos, estales y familiares, que sean  previamente planificadas en nuestro radio urbano, recibimos pedidos vía WhatsApp y web con </a:t>
            </a:r>
            <a:r>
              <a:rPr lang="es-ES" sz="1600" b="1" dirty="0">
                <a:latin typeface="Gotham" panose="02000504050000020004" pitchFamily="2" charset="0"/>
              </a:rPr>
              <a:t>slots</a:t>
            </a:r>
            <a:r>
              <a:rPr lang="es-ES" sz="1600" dirty="0">
                <a:latin typeface="Gotham" panose="02000504050000020004" pitchFamily="2" charset="0"/>
              </a:rPr>
              <a:t> de entrega cada 30 minutos. </a:t>
            </a:r>
          </a:p>
          <a:p>
            <a:pPr>
              <a:defRPr sz="2000"/>
            </a:pPr>
            <a:endParaRPr lang="es-ES" sz="16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ES" sz="1600" dirty="0">
                <a:latin typeface="Gotham" panose="02000504050000020004" pitchFamily="2" charset="0"/>
              </a:rPr>
              <a:t>Clave es mantener el estándar de frescura y puntualidad, flujo de producción nivelado por etapas, </a:t>
            </a:r>
            <a:r>
              <a:rPr lang="es-ES" sz="1600" b="1" dirty="0">
                <a:latin typeface="Gotham" panose="02000504050000020004" pitchFamily="2" charset="0"/>
              </a:rPr>
              <a:t>oferta </a:t>
            </a:r>
            <a:r>
              <a:rPr lang="es-ES" sz="1600" b="1" dirty="0" err="1">
                <a:latin typeface="Gotham" panose="02000504050000020004" pitchFamily="2" charset="0"/>
              </a:rPr>
              <a:t>paquetizada</a:t>
            </a:r>
            <a:r>
              <a:rPr lang="es-ES" sz="1600" b="1" dirty="0">
                <a:latin typeface="Gotham" panose="02000504050000020004" pitchFamily="2" charset="0"/>
              </a:rPr>
              <a:t> </a:t>
            </a:r>
            <a:r>
              <a:rPr lang="es-ES" sz="1600" dirty="0">
                <a:latin typeface="Gotham" panose="02000504050000020004" pitchFamily="2" charset="0"/>
              </a:rPr>
              <a:t>con personalización ligera y experiencia simple de compra. </a:t>
            </a:r>
          </a:p>
          <a:p>
            <a:pPr>
              <a:defRPr sz="2000"/>
            </a:pPr>
            <a:endParaRPr lang="es-ES" sz="16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ES" sz="1600" b="1" dirty="0">
                <a:latin typeface="Gotham" panose="02000504050000020004" pitchFamily="2" charset="0"/>
              </a:rPr>
              <a:t>Qué no haremos</a:t>
            </a:r>
            <a:r>
              <a:rPr lang="es-ES" sz="1600" dirty="0">
                <a:latin typeface="Gotham" panose="02000504050000020004" pitchFamily="2" charset="0"/>
              </a:rPr>
              <a:t>: pedidos que rompan el estándar de tiempo o diseños que requieran tiempos de decoración que desestabilicen la operación en hora pico.</a:t>
            </a:r>
            <a:endParaRPr lang="es-DO" sz="1600" dirty="0">
              <a:latin typeface="Gotham" panose="0200050405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AFF68-9D9A-422B-4045-ECD3F00E10F1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FDE3D5-F137-A7FD-5D03-19EF48BF23AE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tifex CF" panose="00000500000000000000" pitchFamily="50" charset="0"/>
              </a:rPr>
              <a:t>Objetivos</a:t>
            </a:r>
            <a:r>
              <a:rPr lang="en-US" dirty="0">
                <a:latin typeface="Artifex CF" panose="00000500000000000000" pitchFamily="50" charset="0"/>
              </a:rPr>
              <a:t> del BSC</a:t>
            </a:r>
            <a:endParaRPr lang="es-DO" noProof="0" dirty="0">
              <a:latin typeface="Artifex CF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0089" y="1144966"/>
            <a:ext cx="81318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latin typeface="Gotham" panose="02000504050000020004" pitchFamily="2" charset="0"/>
              </a:rPr>
              <a:t>Financiera.</a:t>
            </a:r>
            <a:r>
              <a:rPr lang="es-ES" dirty="0">
                <a:latin typeface="Gotham" panose="02000504050000020004" pitchFamily="2" charset="0"/>
              </a:rPr>
              <a:t> </a:t>
            </a:r>
            <a:r>
              <a:rPr lang="es-ES" b="1" dirty="0">
                <a:latin typeface="Gotham" panose="02000504050000020004" pitchFamily="2" charset="0"/>
              </a:rPr>
              <a:t>Finanzas.</a:t>
            </a:r>
            <a:r>
              <a:rPr lang="es-ES" dirty="0">
                <a:latin typeface="Gotham" panose="02000504050000020004" pitchFamily="2" charset="0"/>
              </a:rPr>
              <a:t> Ganar más sin perder calidad. Meta 90 días: 40 pedidos por jornada con margen bruto ≥50% y al menos 20 días de caja.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>
              <a:latin typeface="Gotham" panose="0200050405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latin typeface="Gotham" panose="02000504050000020004" pitchFamily="2" charset="0"/>
              </a:rPr>
              <a:t>Clientes.</a:t>
            </a:r>
            <a:r>
              <a:rPr lang="es-ES" dirty="0">
                <a:latin typeface="Gotham" panose="02000504050000020004" pitchFamily="2" charset="0"/>
              </a:rPr>
              <a:t> </a:t>
            </a:r>
            <a:r>
              <a:rPr lang="es-ES" b="1" dirty="0">
                <a:latin typeface="Gotham" panose="02000504050000020004" pitchFamily="2" charset="0"/>
              </a:rPr>
              <a:t>Clientes.</a:t>
            </a:r>
            <a:r>
              <a:rPr lang="es-ES" dirty="0">
                <a:latin typeface="Gotham" panose="02000504050000020004" pitchFamily="2" charset="0"/>
              </a:rPr>
              <a:t> Cumplir siempre lo prometido y que quieran volver. Meta 90 días: ≥95% de entregas en ≤2 horas y satisfacción ≥4.7/5.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>
              <a:latin typeface="Gotham" panose="0200050405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latin typeface="Gotham" panose="02000504050000020004" pitchFamily="2" charset="0"/>
              </a:rPr>
              <a:t>Procesos internos.</a:t>
            </a:r>
            <a:r>
              <a:rPr lang="es-ES" dirty="0">
                <a:latin typeface="Gotham" panose="02000504050000020004" pitchFamily="2" charset="0"/>
              </a:rPr>
              <a:t> </a:t>
            </a:r>
            <a:r>
              <a:rPr lang="es-ES" b="1" dirty="0">
                <a:latin typeface="Gotham" panose="02000504050000020004" pitchFamily="2" charset="0"/>
              </a:rPr>
              <a:t>Clientes.</a:t>
            </a:r>
            <a:r>
              <a:rPr lang="es-ES" dirty="0">
                <a:latin typeface="Gotham" panose="02000504050000020004" pitchFamily="2" charset="0"/>
              </a:rPr>
              <a:t> Cumplir siempre lo prometido y que quieran volver. Meta 90 días: ≥95% de entregas en ≤2 horas y satisfacción ≥4.7/5.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>
              <a:latin typeface="Gotham" panose="0200050405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latin typeface="Gotham" panose="02000504050000020004" pitchFamily="2" charset="0"/>
              </a:rPr>
              <a:t>Aprendizaje y crecimiento.</a:t>
            </a:r>
            <a:r>
              <a:rPr lang="es-ES" dirty="0">
                <a:latin typeface="Gotham" panose="02000504050000020004" pitchFamily="2" charset="0"/>
              </a:rPr>
              <a:t> Desarrollar </a:t>
            </a:r>
            <a:r>
              <a:rPr lang="es-ES" b="1" dirty="0" err="1">
                <a:latin typeface="Gotham" panose="02000504050000020004" pitchFamily="2" charset="0"/>
              </a:rPr>
              <a:t>playbooks</a:t>
            </a:r>
            <a:r>
              <a:rPr lang="es-ES" b="1" dirty="0">
                <a:latin typeface="Gotham" panose="02000504050000020004" pitchFamily="2" charset="0"/>
              </a:rPr>
              <a:t> </a:t>
            </a:r>
            <a:r>
              <a:rPr lang="es-ES" dirty="0">
                <a:latin typeface="Gotham" panose="02000504050000020004" pitchFamily="2" charset="0"/>
              </a:rPr>
              <a:t>y entrenamiento cruzado para roles críticos, instalar una cadencia semanal de revisión y decisión, y consolidar registro de datos operativos para medir y mejorar de forma continua.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80283" y="5728426"/>
            <a:ext cx="4881629" cy="54954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>
                <a:solidFill>
                  <a:schemeClr val="bg1"/>
                </a:solidFill>
              </a:rPr>
              <a:t>“Sin línea base, cualquier meta es un deseo”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62A7D2-5F32-A3A6-989D-DA8D0A46FB66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31AA17-3FD4-E02D-536A-AE4C34AD0201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dirty="0">
                <a:latin typeface="Artifex CF" panose="00000500000000000000" pitchFamily="50" charset="0"/>
              </a:rPr>
              <a:t>Las operaciones como motor de la estrategia 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9A068BD-7BAD-C6D9-A783-EEF8BC3DFBDE}"/>
              </a:ext>
            </a:extLst>
          </p:cNvPr>
          <p:cNvSpPr/>
          <p:nvPr/>
        </p:nvSpPr>
        <p:spPr>
          <a:xfrm>
            <a:off x="2255520" y="1656947"/>
            <a:ext cx="768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>
                <a:solidFill>
                  <a:schemeClr val="bg1"/>
                </a:solidFill>
              </a:rPr>
              <a:t>“La estrategia es el cerebro del negocio y la operación es el corazón”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351897B-CC66-EEF0-9C35-E1FD054184AD}"/>
              </a:ext>
            </a:extLst>
          </p:cNvPr>
          <p:cNvSpPr txBox="1"/>
          <p:nvPr/>
        </p:nvSpPr>
        <p:spPr>
          <a:xfrm>
            <a:off x="1981201" y="2797711"/>
            <a:ext cx="83974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DO" sz="2000" b="1" dirty="0">
                <a:latin typeface="Gotham" panose="02000504050000020004" pitchFamily="2" charset="0"/>
              </a:rPr>
              <a:t>La Operación permite crear, entregar y captar el valor</a:t>
            </a:r>
            <a:r>
              <a:rPr lang="es-DO" sz="2000" dirty="0">
                <a:latin typeface="Gotham" panose="02000504050000020004" pitchFamily="2" charset="0"/>
              </a:rPr>
              <a:t> que la empresa esta poniendo a disposición del cliente. La operación debe responder a la estrategia para no caer en el hacer sin intención y en esforzarse demasiado en lo que no es relevante (desperdiciando recursos y generando un falso sentido de progreso, crecer con caos).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La operatividad debe estar en coherencia con la cultura, valores y filosofía de la empresa, de lo contrario puede perder con la falta de autenticidad y capacidad de cumplir con sus propios designios, eso aleja los clientes poco a poco.</a:t>
            </a:r>
          </a:p>
        </p:txBody>
      </p:sp>
    </p:spTree>
    <p:extLst>
      <p:ext uri="{BB962C8B-B14F-4D97-AF65-F5344CB8AC3E}">
        <p14:creationId xmlns:p14="http://schemas.microsoft.com/office/powerpoint/2010/main" val="418329187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199" y="288936"/>
            <a:ext cx="6919459" cy="1143000"/>
          </a:xfrm>
        </p:spPr>
        <p:txBody>
          <a:bodyPr/>
          <a:lstStyle/>
          <a:p>
            <a:r>
              <a:rPr lang="es-DO" noProof="0" dirty="0">
                <a:latin typeface="Artifex CF" panose="00000500000000000000" pitchFamily="50" charset="0"/>
              </a:rPr>
              <a:t>Sistemas y procesos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7209" y="1281615"/>
            <a:ext cx="798919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Los </a:t>
            </a:r>
            <a:r>
              <a:rPr lang="es-DO" sz="2000" b="1" dirty="0">
                <a:latin typeface="Gotham" panose="02000504050000020004" pitchFamily="2" charset="0"/>
              </a:rPr>
              <a:t>sistemas es lo que hace funcionar, escalar y crecer un negocio de forma sostenible</a:t>
            </a:r>
            <a:r>
              <a:rPr lang="es-DO" sz="2000" dirty="0">
                <a:latin typeface="Gotham" panose="02000504050000020004" pitchFamily="2" charset="0"/>
              </a:rPr>
              <a:t>, si este sistema esta bien definido y se cumple el negocio está navegando en buena dirección.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Todo negocio tiene sistemas, sin importar su modelo o etapa en la que este. Los sistemas permiten correr los procesos y procedimientos del negocio </a:t>
            </a:r>
            <a:r>
              <a:rPr lang="es-DO" sz="2000" b="1" dirty="0">
                <a:latin typeface="Gotham" panose="02000504050000020004" pitchFamily="2" charset="0"/>
              </a:rPr>
              <a:t>sin dependencia de una persona</a:t>
            </a:r>
            <a:r>
              <a:rPr lang="es-DO" sz="2000" dirty="0">
                <a:latin typeface="Gotham" panose="02000504050000020004" pitchFamily="2" charset="0"/>
              </a:rPr>
              <a:t>.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Desde el proceso de venta (como se contacta a un prospecto, se muestra el producto/servicio, y cierra la venta) hasta la gestión de inventario son clave para el proceso operativo corra bien y no afecte la satisfacción del cliente.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41104-88F4-BEBF-BE73-E51D4D944C45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37BEB-2EC2-CCD2-CEEF-9617DD398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A1C197-1142-4F46-27F3-48E8BCE0919F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76777-7960-7A8C-E0F5-9DC58601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687" y="288936"/>
            <a:ext cx="6919459" cy="1143000"/>
          </a:xfrm>
        </p:spPr>
        <p:txBody>
          <a:bodyPr>
            <a:noAutofit/>
          </a:bodyPr>
          <a:lstStyle/>
          <a:p>
            <a:r>
              <a:rPr lang="es-DO" sz="3600" dirty="0">
                <a:latin typeface="Artifex CF" panose="00000500000000000000" pitchFamily="50" charset="0"/>
              </a:rPr>
              <a:t>Ley de Little: la física del flujo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F651F-EB0A-7584-3FA2-5F8A4005AF67}"/>
              </a:ext>
            </a:extLst>
          </p:cNvPr>
          <p:cNvSpPr txBox="1"/>
          <p:nvPr/>
        </p:nvSpPr>
        <p:spPr>
          <a:xfrm>
            <a:off x="2255520" y="1884333"/>
            <a:ext cx="76809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b="1" dirty="0">
                <a:latin typeface="Gotham" panose="02000504050000020004" pitchFamily="2" charset="0"/>
              </a:rPr>
              <a:t>¿Cuál es tu capacidad de atención de clientes se forma simultanea?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Sea que vendas un producto como Fresco al Horno, o servicios como un salón de belleza, necesitas saber cual es tu capacidad para atender en paralelo sin afectar el sistema.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La Ley de Little permite calcular esto de forma rápida y simple.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A56EFB-AD61-1E5D-36DC-4179C1B579C6}"/>
              </a:ext>
            </a:extLst>
          </p:cNvPr>
          <p:cNvSpPr/>
          <p:nvPr/>
        </p:nvSpPr>
        <p:spPr>
          <a:xfrm>
            <a:off x="2255520" y="5470564"/>
            <a:ext cx="7680960" cy="7153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>
                <a:solidFill>
                  <a:schemeClr val="bg1"/>
                </a:solidFill>
              </a:rPr>
              <a:t>Vender más sin capacidad es fabricar retrasos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03F58C-5EB9-F887-870F-ED59D1FBBE24}"/>
              </a:ext>
            </a:extLst>
          </p:cNvPr>
          <p:cNvSpPr/>
          <p:nvPr/>
        </p:nvSpPr>
        <p:spPr>
          <a:xfrm>
            <a:off x="7741920" y="1387436"/>
            <a:ext cx="2194560" cy="73152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300" b="1" dirty="0">
                <a:solidFill>
                  <a:schemeClr val="bg1"/>
                </a:solidFill>
              </a:rPr>
              <a:t>Diseña para tu realidad</a:t>
            </a:r>
          </a:p>
        </p:txBody>
      </p:sp>
    </p:spTree>
    <p:extLst>
      <p:ext uri="{BB962C8B-B14F-4D97-AF65-F5344CB8AC3E}">
        <p14:creationId xmlns:p14="http://schemas.microsoft.com/office/powerpoint/2010/main" val="187701647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7E86D4-42CC-468E-0FCC-B300522CD906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DO" noProof="0" dirty="0">
                <a:latin typeface="Artifex CF" panose="00000500000000000000" pitchFamily="50" charset="0"/>
              </a:rPr>
              <a:t>Aplicación al caso: capacidad actual vs. objetivo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1" y="1562435"/>
            <a:ext cx="813182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ES" sz="2000" dirty="0">
                <a:latin typeface="Gotham" panose="02000504050000020004" pitchFamily="2" charset="0"/>
              </a:rPr>
              <a:t>Si observas el sistema de tu negocio por  un tiempo podrás ver que siempre cierra la relación entre tres cosas: </a:t>
            </a:r>
          </a:p>
          <a:p>
            <a:pPr>
              <a:defRPr sz="2000"/>
            </a:pPr>
            <a:endParaRPr lang="es-ES" sz="2000" dirty="0">
              <a:latin typeface="Gotham" panose="0200050405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ES" sz="2000" dirty="0">
                <a:latin typeface="Gotham" panose="02000504050000020004" pitchFamily="2" charset="0"/>
              </a:rPr>
              <a:t>lo que se lleva abierto al mismo tiempo,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ES" sz="2000" dirty="0">
                <a:latin typeface="Gotham" panose="02000504050000020004" pitchFamily="2" charset="0"/>
              </a:rPr>
              <a:t>lo que se termina por intervalo y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ES" sz="2000" dirty="0">
                <a:latin typeface="Gotham" panose="02000504050000020004" pitchFamily="2" charset="0"/>
              </a:rPr>
              <a:t>el tiempo que se tarda en correr todo el sistema.</a:t>
            </a: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ES" sz="2000" dirty="0">
                <a:latin typeface="Gotham" panose="02000504050000020004" pitchFamily="2" charset="0"/>
              </a:rPr>
              <a:t>La lectura estratégica es directa: </a:t>
            </a:r>
            <a:r>
              <a:rPr lang="es-ES" sz="2000" b="1" dirty="0">
                <a:latin typeface="Gotham" panose="02000504050000020004" pitchFamily="2" charset="0"/>
              </a:rPr>
              <a:t>si quiero terminar más sin alargar los tiempos a mi cliente,</a:t>
            </a:r>
            <a:r>
              <a:rPr lang="es-ES" sz="2000" dirty="0">
                <a:latin typeface="Gotham" panose="02000504050000020004" pitchFamily="2" charset="0"/>
              </a:rPr>
              <a:t> puedo hacer una de dos opciones:</a:t>
            </a:r>
          </a:p>
          <a:p>
            <a:pPr>
              <a:defRPr sz="2000"/>
            </a:pPr>
            <a:endParaRPr lang="es-ES" sz="2000" dirty="0">
              <a:latin typeface="Gotham" panose="02000504050000020004" pitchFamily="2" charset="0"/>
            </a:endParaRPr>
          </a:p>
          <a:p>
            <a:pPr marL="457200" indent="-457200">
              <a:buAutoNum type="arabicPeriod"/>
              <a:defRPr sz="2000"/>
            </a:pPr>
            <a:r>
              <a:rPr lang="es-ES" sz="2000" dirty="0">
                <a:latin typeface="Gotham" panose="02000504050000020004" pitchFamily="2" charset="0"/>
              </a:rPr>
              <a:t>Aceptar más trabajo en paralelo con capacidad real, o</a:t>
            </a:r>
          </a:p>
          <a:p>
            <a:pPr marL="457200" indent="-457200">
              <a:buAutoNum type="arabicPeriod"/>
              <a:defRPr sz="2000"/>
            </a:pPr>
            <a:r>
              <a:rPr lang="es-ES" sz="2000" dirty="0">
                <a:latin typeface="Gotham" panose="02000504050000020004" pitchFamily="2" charset="0"/>
              </a:rPr>
              <a:t>Reduzco el tiempo  que cada pedido pasa dentro mejorando el flujo. </a:t>
            </a:r>
            <a:endParaRPr lang="es-DO" sz="2000" dirty="0">
              <a:latin typeface="Gotham" panose="02000504050000020004" pitchFamily="2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425CA72-1460-3278-20CB-88730625623E}"/>
              </a:ext>
            </a:extLst>
          </p:cNvPr>
          <p:cNvSpPr/>
          <p:nvPr/>
        </p:nvSpPr>
        <p:spPr>
          <a:xfrm>
            <a:off x="6096000" y="5714649"/>
            <a:ext cx="4083112" cy="85081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600" b="1" dirty="0">
                <a:solidFill>
                  <a:schemeClr val="bg1"/>
                </a:solidFill>
              </a:rPr>
              <a:t>¿Qué prefieres mover primero: más paralelismo o menos tiempo por pedido? ¿Por qué?</a:t>
            </a: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791" y="116591"/>
            <a:ext cx="8229600" cy="1143000"/>
          </a:xfrm>
        </p:spPr>
        <p:txBody>
          <a:bodyPr>
            <a:noAutofit/>
          </a:bodyPr>
          <a:lstStyle/>
          <a:p>
            <a:r>
              <a:rPr lang="es-DO" sz="3600" dirty="0">
                <a:latin typeface="Artifex CF" panose="00000500000000000000" pitchFamily="50" charset="0"/>
              </a:rPr>
              <a:t>Políticas de capacidad: límites y slots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1" y="1228397"/>
            <a:ext cx="77905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ES" sz="1600" dirty="0">
                <a:latin typeface="Gotham" panose="02000504050000020004" pitchFamily="2" charset="0"/>
              </a:rPr>
              <a:t>Fresco al Horno completa </a:t>
            </a:r>
            <a:r>
              <a:rPr lang="es-ES" sz="1600" b="1" dirty="0">
                <a:latin typeface="Gotham" panose="02000504050000020004" pitchFamily="2" charset="0"/>
              </a:rPr>
              <a:t>20 pedidos </a:t>
            </a:r>
            <a:r>
              <a:rPr lang="es-ES" sz="1600" dirty="0">
                <a:latin typeface="Gotham" panose="02000504050000020004" pitchFamily="2" charset="0"/>
              </a:rPr>
              <a:t>por </a:t>
            </a:r>
            <a:r>
              <a:rPr lang="es-ES" sz="1600" b="1" dirty="0">
                <a:latin typeface="Gotham" panose="02000504050000020004" pitchFamily="2" charset="0"/>
              </a:rPr>
              <a:t>jornada operativa de 10 horas</a:t>
            </a:r>
            <a:r>
              <a:rPr lang="es-ES" sz="1600" dirty="0">
                <a:latin typeface="Gotham" panose="02000504050000020004" pitchFamily="2" charset="0"/>
              </a:rPr>
              <a:t>. Eso es un ritmo promedio de 2 pedidos por hora. El tiempo “puerta a puerta” comprometido es 2 horas. Con esas dos cifras, el </a:t>
            </a:r>
            <a:r>
              <a:rPr lang="es-ES" sz="1600" b="1" dirty="0">
                <a:latin typeface="Gotham" panose="02000504050000020004" pitchFamily="2" charset="0"/>
              </a:rPr>
              <a:t>trabajo simultáneo típico dentro del sistema es 4 pedidos a la vez </a:t>
            </a:r>
            <a:r>
              <a:rPr lang="es-ES" sz="1600" dirty="0">
                <a:latin typeface="Gotham" panose="02000504050000020004" pitchFamily="2" charset="0"/>
              </a:rPr>
              <a:t>(2 por hora × 2 horas). </a:t>
            </a:r>
            <a:r>
              <a:rPr lang="es-ES" sz="1600" b="1" dirty="0">
                <a:latin typeface="Gotham" panose="02000504050000020004" pitchFamily="2" charset="0"/>
              </a:rPr>
              <a:t>La meta </a:t>
            </a:r>
            <a:r>
              <a:rPr lang="es-ES" sz="1600" dirty="0">
                <a:latin typeface="Gotham" panose="02000504050000020004" pitchFamily="2" charset="0"/>
              </a:rPr>
              <a:t>es llegar </a:t>
            </a:r>
            <a:r>
              <a:rPr lang="es-ES" sz="1600" b="1" dirty="0">
                <a:latin typeface="Gotham" panose="02000504050000020004" pitchFamily="2" charset="0"/>
              </a:rPr>
              <a:t>a 40 pedidos </a:t>
            </a:r>
            <a:r>
              <a:rPr lang="es-ES" sz="1600" dirty="0">
                <a:latin typeface="Gotham" panose="02000504050000020004" pitchFamily="2" charset="0"/>
              </a:rPr>
              <a:t>por jornada, </a:t>
            </a:r>
            <a:r>
              <a:rPr lang="es-ES" sz="1600" b="1" dirty="0">
                <a:latin typeface="Gotham" panose="02000504050000020004" pitchFamily="2" charset="0"/>
              </a:rPr>
              <a:t>o sea 4 por hora</a:t>
            </a:r>
            <a:r>
              <a:rPr lang="es-ES" sz="1600" dirty="0">
                <a:latin typeface="Gotham" panose="02000504050000020004" pitchFamily="2" charset="0"/>
              </a:rPr>
              <a:t>. Si mantienes el mismo tiempo total de 2 horas, </a:t>
            </a:r>
            <a:r>
              <a:rPr lang="es-ES" sz="1600" b="1" dirty="0">
                <a:latin typeface="Gotham" panose="02000504050000020004" pitchFamily="2" charset="0"/>
              </a:rPr>
              <a:t>el sistema necesitará sostener 8 pedidos simultáneos</a:t>
            </a:r>
            <a:r>
              <a:rPr lang="es-ES" sz="1600" dirty="0">
                <a:latin typeface="Gotham" panose="02000504050000020004" pitchFamily="2" charset="0"/>
              </a:rPr>
              <a:t>.</a:t>
            </a:r>
          </a:p>
          <a:p>
            <a:pPr>
              <a:defRPr sz="2000"/>
            </a:pPr>
            <a:endParaRPr lang="es-ES" sz="1600" dirty="0">
              <a:latin typeface="Gotham" panose="02000504050000020004" pitchFamily="2" charset="0"/>
            </a:endParaRPr>
          </a:p>
          <a:p>
            <a:r>
              <a:rPr lang="es-ES" sz="1600" dirty="0">
                <a:latin typeface="Gotham" panose="02000504050000020004" pitchFamily="2" charset="0"/>
              </a:rPr>
              <a:t>La ecuación matemática de la Ley de Little es </a:t>
            </a:r>
            <a:r>
              <a:rPr lang="es-ES" sz="1600" b="1" dirty="0">
                <a:highlight>
                  <a:srgbClr val="FFFF00"/>
                </a:highlight>
                <a:latin typeface="Gotham" panose="02000504050000020004" pitchFamily="2" charset="0"/>
              </a:rPr>
              <a:t>L = λ x W</a:t>
            </a:r>
            <a:r>
              <a:rPr lang="es-ES" sz="1600" dirty="0">
                <a:latin typeface="Gotham" panose="02000504050000020004" pitchFamily="2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600" dirty="0">
                <a:latin typeface="Gotham" panose="02000504050000020004" pitchFamily="2" charset="0"/>
              </a:rPr>
              <a:t>L es el número medio de artículos en un sistema de colas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600" dirty="0">
                <a:latin typeface="Gotham" panose="02000504050000020004" pitchFamily="2" charset="0"/>
              </a:rPr>
              <a:t>λ es el número de artículos que llegan por unidad de tiempo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600" dirty="0">
                <a:latin typeface="Gotham" panose="02000504050000020004" pitchFamily="2" charset="0"/>
              </a:rPr>
              <a:t>W es el tiempo medio de espera de cada elemento en un sistema de colas</a:t>
            </a:r>
          </a:p>
          <a:p>
            <a:pPr>
              <a:defRPr sz="2000"/>
            </a:pPr>
            <a:endParaRPr lang="es-DO" sz="16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1600" b="1" dirty="0">
                <a:latin typeface="Gotham" panose="02000504050000020004" pitchFamily="2" charset="0"/>
              </a:rPr>
              <a:t>¿Cómo se puede lograr la meta sin afectar al sistema negativamente?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EBE17-7DFB-B377-FF99-74E8226EF305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B2A841-F1A2-40E7-2A4F-F366191DE19A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F91545-052F-0159-8B45-93511507C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057" y="296210"/>
            <a:ext cx="7772400" cy="1470025"/>
          </a:xfrm>
        </p:spPr>
        <p:txBody>
          <a:bodyPr>
            <a:normAutofit/>
          </a:bodyPr>
          <a:lstStyle/>
          <a:p>
            <a:r>
              <a:rPr lang="es-DO" dirty="0">
                <a:latin typeface="Artifex CF" panose="00000500000000000000" pitchFamily="50" charset="0"/>
              </a:rPr>
              <a:t>Decisiones Fresco al Horno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7A0385-67BC-5F2A-D20E-81EFD02C5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986" y="1604659"/>
            <a:ext cx="6400800" cy="17526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dirty="0">
                <a:latin typeface="Gotham" panose="02000504050000020004" pitchFamily="2" charset="0"/>
              </a:rPr>
              <a:t>Aceptar más trabajo a la vez, pero con control y consciencia.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dirty="0">
                <a:latin typeface="Gotham" panose="02000504050000020004" pitchFamily="2" charset="0"/>
              </a:rPr>
              <a:t>Hacer que cada pedido tarde menos de punta a punta.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55520" y="4719256"/>
            <a:ext cx="768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>
                <a:solidFill>
                  <a:schemeClr val="bg1"/>
                </a:solidFill>
              </a:rPr>
              <a:t>“Terminar antes de empezar acelera más que ‘hacer más cosas a la vez”</a:t>
            </a:r>
          </a:p>
        </p:txBody>
      </p:sp>
    </p:spTree>
    <p:extLst>
      <p:ext uri="{BB962C8B-B14F-4D97-AF65-F5344CB8AC3E}">
        <p14:creationId xmlns:p14="http://schemas.microsoft.com/office/powerpoint/2010/main" val="104584028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39F02D-4C04-ED58-EC02-1010DEC882B4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DO" sz="3600" dirty="0">
                <a:latin typeface="Artifex CF" panose="00000500000000000000" pitchFamily="50" charset="0"/>
              </a:rPr>
              <a:t>Ruta Ágil: ritmo para que todo fluya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5520" y="1223578"/>
            <a:ext cx="7680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Trabaja en ciclos cortos. Cada semana planifica poco y bien, ejecuta, mide tres números (terminados, tiempo por pedido, abiertos) y ajusta. Cada mes revisa hipótesis del mapa BSC; cada trimestre reescribe metas y, si aprendiste, el mapa.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91875" y="5280183"/>
            <a:ext cx="2194560" cy="73152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300" b="1" dirty="0">
                <a:solidFill>
                  <a:schemeClr val="bg1"/>
                </a:solidFill>
              </a:rPr>
              <a:t>Ritmo &gt; intensidad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4162342-B752-BF3E-879E-2E7B33DF25F9}"/>
              </a:ext>
            </a:extLst>
          </p:cNvPr>
          <p:cNvGraphicFramePr/>
          <p:nvPr/>
        </p:nvGraphicFramePr>
        <p:xfrm>
          <a:off x="3155430" y="2854794"/>
          <a:ext cx="5881141" cy="349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648954" cy="1143000"/>
          </a:xfrm>
        </p:spPr>
        <p:txBody>
          <a:bodyPr/>
          <a:lstStyle/>
          <a:p>
            <a:r>
              <a:rPr lang="es-DO" noProof="0" dirty="0">
                <a:latin typeface="Artifex CF" panose="00000500000000000000" pitchFamily="50" charset="0"/>
              </a:rPr>
              <a:t>Cohesión total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7002" y="1670095"/>
            <a:ext cx="7680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BSC fija el ‘qué’, la relación de flujo fija límites de capacidad, y la Ruta Ágil asegura avance y ajuste. 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El resultado: tiempos controlados, experiencia consistente, caja saludable.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9713" y="5173150"/>
            <a:ext cx="4872575" cy="914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>
                <a:solidFill>
                  <a:schemeClr val="bg1"/>
                </a:solidFill>
              </a:rPr>
              <a:t>Orden y ritmo primero; optimización después.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90560" y="457200"/>
            <a:ext cx="2194560" cy="7315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300" b="1" dirty="0">
                <a:solidFill>
                  <a:schemeClr val="bg1"/>
                </a:solidFill>
              </a:rPr>
              <a:t>Coherencia sobre perfección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FA1AC9-6B9D-78F4-EE27-9EDA5613604E}"/>
              </a:ext>
            </a:extLst>
          </p:cNvPr>
          <p:cNvGraphicFramePr/>
          <p:nvPr/>
        </p:nvGraphicFramePr>
        <p:xfrm>
          <a:off x="2984626" y="3094256"/>
          <a:ext cx="6096000" cy="193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2B65F98-7EBF-DB31-068E-C10015039C5A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007A34-6176-9EB1-F4C9-CD0C11FAC7D5}"/>
              </a:ext>
            </a:extLst>
          </p:cNvPr>
          <p:cNvSpPr/>
          <p:nvPr/>
        </p:nvSpPr>
        <p:spPr>
          <a:xfrm>
            <a:off x="3026876" y="1937443"/>
            <a:ext cx="6138249" cy="231768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800" b="1">
                <a:solidFill>
                  <a:schemeClr val="bg1"/>
                </a:solidFill>
                <a:latin typeface="Gotham" panose="02000504050000020004" pitchFamily="2" charset="0"/>
              </a:rPr>
              <a:t>¿Por qué </a:t>
            </a:r>
            <a:r>
              <a:rPr lang="es-DO" sz="4800" b="1" dirty="0">
                <a:solidFill>
                  <a:schemeClr val="bg1"/>
                </a:solidFill>
                <a:latin typeface="Gotham" panose="02000504050000020004" pitchFamily="2" charset="0"/>
              </a:rPr>
              <a:t>emprendiste?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D33025-0A4B-25BE-01D6-8B2868F24949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9B86F-42E2-7B61-F891-A729F0772CE9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noProof="0" dirty="0">
                <a:latin typeface="Artifex CF" panose="00000500000000000000" pitchFamily="50" charset="0"/>
              </a:rPr>
              <a:t>Decidir con precisión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5520" y="1463041"/>
            <a:ext cx="76809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Toda decisión toca tres piezas clave respecto al t</a:t>
            </a:r>
            <a:r>
              <a:rPr lang="es-DO" sz="2000" dirty="0" err="1">
                <a:latin typeface="Gotham" panose="02000504050000020004" pitchFamily="2" charset="0"/>
              </a:rPr>
              <a:t>rabajo</a:t>
            </a:r>
            <a:r>
              <a:rPr lang="es-DO" sz="2000" dirty="0">
                <a:latin typeface="Gotham" panose="02000504050000020004" pitchFamily="2" charset="0"/>
              </a:rPr>
              <a:t> simultáneo, ritmo y tiempo de ciclo. 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DO" sz="2000" dirty="0">
                <a:latin typeface="Gotham" panose="02000504050000020004" pitchFamily="2" charset="0"/>
              </a:rPr>
              <a:t>Si subes ventas, define cuánto paralelo aceptarás y qué harás en el cuello.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DO" sz="2000" dirty="0">
                <a:latin typeface="Gotham" panose="02000504050000020004" pitchFamily="2" charset="0"/>
              </a:rPr>
              <a:t>Si priorizas tiempos, limita entrada y elimina esperas.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DO" sz="2000" dirty="0">
                <a:latin typeface="Gotham" panose="02000504050000020004" pitchFamily="2" charset="0"/>
              </a:rPr>
              <a:t>Si apuntas a margen, </a:t>
            </a:r>
            <a:r>
              <a:rPr lang="es-DO" sz="2000" dirty="0" err="1">
                <a:latin typeface="Gotham" panose="02000504050000020004" pitchFamily="2" charset="0"/>
              </a:rPr>
              <a:t>paquetiza</a:t>
            </a:r>
            <a:r>
              <a:rPr lang="es-DO" sz="2000" dirty="0">
                <a:latin typeface="Gotham" panose="02000504050000020004" pitchFamily="2" charset="0"/>
              </a:rPr>
              <a:t>/estandariza y verifica el impacto en conversión y satisfacción.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55520" y="5212080"/>
            <a:ext cx="768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>
                <a:solidFill>
                  <a:schemeClr val="bg1"/>
                </a:solidFill>
              </a:rPr>
              <a:t>Cada sí exige un no explícito.</a:t>
            </a:r>
          </a:p>
        </p:txBody>
      </p:sp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4A23A1-BC7E-35F6-24D9-E0C9F3A19299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TextBox 2"/>
          <p:cNvSpPr txBox="1"/>
          <p:nvPr/>
        </p:nvSpPr>
        <p:spPr>
          <a:xfrm>
            <a:off x="2364850" y="2399701"/>
            <a:ext cx="7680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Este método no promete milagros. </a:t>
            </a:r>
          </a:p>
          <a:p>
            <a:pPr>
              <a:defRPr sz="2000"/>
            </a:pPr>
            <a:r>
              <a:rPr lang="es-DO" sz="2000" b="1" dirty="0">
                <a:latin typeface="Gotham" panose="02000504050000020004" pitchFamily="2" charset="0"/>
              </a:rPr>
              <a:t>Promete claridad, límites y ritmo</a:t>
            </a:r>
            <a:r>
              <a:rPr lang="es-DO" sz="2000" dirty="0">
                <a:latin typeface="Gotham" panose="02000504050000020004" pitchFamily="2" charset="0"/>
              </a:rPr>
              <a:t>. </a:t>
            </a:r>
          </a:p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Si lo usas, la estrategia deja de ser discurso y la operación deja de ser incendio. Empecemos hoy con el primer experimento y la primera revisión semanal.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64850" y="4814514"/>
            <a:ext cx="768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>
                <a:solidFill>
                  <a:schemeClr val="bg1"/>
                </a:solidFill>
              </a:rPr>
              <a:t>Pequeños avances, siempre. Esa es la ventaja compuesta.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09250" y="731520"/>
            <a:ext cx="3527230" cy="73152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300" b="1" dirty="0">
                <a:solidFill>
                  <a:schemeClr val="bg1"/>
                </a:solidFill>
              </a:rPr>
              <a:t>No hay un solo camino para llegar a un destino, pero con claridad e información puedes elegir el más adecuado.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C6219-61C1-C2EF-96DE-EF19552B2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C74F59-9E9B-8012-6A07-0DD3380463CA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8D77E-A7A0-4AB7-8C03-6C980561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5509034" cy="1143000"/>
          </a:xfrm>
        </p:spPr>
        <p:txBody>
          <a:bodyPr/>
          <a:lstStyle/>
          <a:p>
            <a:r>
              <a:rPr lang="es-DO" noProof="0" dirty="0">
                <a:latin typeface="Artifex CF" panose="00000500000000000000" pitchFamily="50" charset="0"/>
              </a:rPr>
              <a:t>Propósito del taller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31412-B83D-6C2A-F820-2B9CB455C075}"/>
              </a:ext>
            </a:extLst>
          </p:cNvPr>
          <p:cNvSpPr txBox="1"/>
          <p:nvPr/>
        </p:nvSpPr>
        <p:spPr>
          <a:xfrm>
            <a:off x="1766846" y="1732627"/>
            <a:ext cx="91264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DO" sz="2000" dirty="0"/>
              <a:t>No prometemos milagros. Lo que prometemos es que al finalizar saldrás con un sistema claro y práctico para que tu negocio piense y actúe mejor. Te vas llevar un mapa simple de lo que de verdad importa y a dónde debes ir para lograr tus </a:t>
            </a:r>
            <a:r>
              <a:rPr lang="es-DO" sz="2000" dirty="0">
                <a:latin typeface="Gotham" panose="02000504050000020004" pitchFamily="2" charset="0"/>
              </a:rPr>
              <a:t>objetivos</a:t>
            </a:r>
            <a:r>
              <a:rPr lang="es-DO" sz="2000" dirty="0"/>
              <a:t>.</a:t>
            </a:r>
          </a:p>
          <a:p>
            <a:pPr>
              <a:defRPr sz="2000"/>
            </a:pPr>
            <a:endParaRPr lang="es-DO" sz="2000" dirty="0"/>
          </a:p>
          <a:p>
            <a:pPr>
              <a:defRPr sz="2000"/>
            </a:pPr>
            <a:r>
              <a:rPr lang="es-DO" sz="2000" dirty="0"/>
              <a:t>No ofrecemos </a:t>
            </a:r>
            <a:r>
              <a:rPr lang="es-DO" sz="2000" b="1" dirty="0"/>
              <a:t>milagros ni humo</a:t>
            </a:r>
            <a:r>
              <a:rPr lang="es-DO" sz="2000" dirty="0"/>
              <a:t>: ofrecemos método. Si lo aplicas con </a:t>
            </a:r>
            <a:r>
              <a:rPr lang="es-DO" sz="2000" b="1" dirty="0"/>
              <a:t>constancia</a:t>
            </a:r>
            <a:r>
              <a:rPr lang="es-DO" sz="2000" dirty="0"/>
              <a:t>, tendrás más orden, menos incendios, mejores tiempos para tus clientes y decisiones tomadas con calma y criterio para ejecutar, medir y ajustar.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BAA0DB-1154-7190-689E-E2A16DE29125}"/>
              </a:ext>
            </a:extLst>
          </p:cNvPr>
          <p:cNvSpPr/>
          <p:nvPr/>
        </p:nvSpPr>
        <p:spPr>
          <a:xfrm>
            <a:off x="2593450" y="4682591"/>
            <a:ext cx="7680960" cy="1011272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>
                <a:solidFill>
                  <a:schemeClr val="bg1"/>
                </a:solidFill>
                <a:latin typeface="Gotham" panose="02000504050000020004" pitchFamily="2" charset="0"/>
              </a:rPr>
              <a:t>“Un negocio sin estrategia es un barco sin timón: flota, pero a la deriva. Sin operación es un barco sin velas: tiene rumbo, pero no avanza.”</a:t>
            </a:r>
          </a:p>
        </p:txBody>
      </p:sp>
    </p:spTree>
    <p:extLst>
      <p:ext uri="{BB962C8B-B14F-4D97-AF65-F5344CB8AC3E}">
        <p14:creationId xmlns:p14="http://schemas.microsoft.com/office/powerpoint/2010/main" val="29557233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9551-6714-9AF4-1249-489A8A97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62" y="589432"/>
            <a:ext cx="5718748" cy="1143000"/>
          </a:xfrm>
        </p:spPr>
        <p:txBody>
          <a:bodyPr>
            <a:normAutofit/>
          </a:bodyPr>
          <a:lstStyle/>
          <a:p>
            <a:r>
              <a:rPr lang="es-DO" noProof="0" dirty="0">
                <a:latin typeface="Artifex CF" panose="00000500000000000000" pitchFamily="50" charset="0"/>
              </a:rPr>
              <a:t>¿Qué vamos a ver hoy?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C2C6F-B6C8-9DAE-CA2A-FAEC30D75332}"/>
              </a:ext>
            </a:extLst>
          </p:cNvPr>
          <p:cNvSpPr txBox="1"/>
          <p:nvPr/>
        </p:nvSpPr>
        <p:spPr>
          <a:xfrm>
            <a:off x="2105618" y="1732433"/>
            <a:ext cx="823259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DO" b="1" dirty="0">
                <a:latin typeface="Gotham" panose="02000504050000020004" pitchFamily="2" charset="0"/>
              </a:rPr>
              <a:t>La estrategia como brújula del negocio </a:t>
            </a:r>
          </a:p>
          <a:p>
            <a:r>
              <a:rPr lang="es-DO" dirty="0">
                <a:latin typeface="Gotham" panose="02000504050000020004" pitchFamily="2" charset="0"/>
              </a:rPr>
              <a:t>      Metodología Balance </a:t>
            </a:r>
            <a:r>
              <a:rPr lang="es-DO" dirty="0" err="1">
                <a:latin typeface="Gotham" panose="02000504050000020004" pitchFamily="2" charset="0"/>
              </a:rPr>
              <a:t>Scorecard</a:t>
            </a:r>
            <a:r>
              <a:rPr lang="es-DO" dirty="0">
                <a:latin typeface="Gotham" panose="02000504050000020004" pitchFamily="2" charset="0"/>
              </a:rPr>
              <a:t> aplicado a  MIPYMES.</a:t>
            </a:r>
          </a:p>
          <a:p>
            <a:endParaRPr lang="es-DO" dirty="0">
              <a:latin typeface="Gotham" panose="0200050405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DO" b="1" dirty="0">
                <a:latin typeface="Gotham" panose="02000504050000020004" pitchFamily="2" charset="0"/>
              </a:rPr>
              <a:t>Las operaciones como motor de la estrategia </a:t>
            </a:r>
          </a:p>
          <a:p>
            <a:r>
              <a:rPr lang="es-DO" b="1" dirty="0">
                <a:latin typeface="Gotham" panose="02000504050000020004" pitchFamily="2" charset="0"/>
              </a:rPr>
              <a:t>     </a:t>
            </a:r>
            <a:r>
              <a:rPr lang="es-DO" dirty="0">
                <a:latin typeface="Gotham" panose="02000504050000020004" pitchFamily="2" charset="0"/>
              </a:rPr>
              <a:t>Como alinear lo que hace día a día con lo que quieres lograr.</a:t>
            </a:r>
          </a:p>
          <a:p>
            <a:endParaRPr lang="es-DO" dirty="0">
              <a:latin typeface="Gotham" panose="0200050405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DO" b="1" dirty="0">
                <a:latin typeface="Gotham" panose="02000504050000020004" pitchFamily="2" charset="0"/>
              </a:rPr>
              <a:t>Cómo conectar estrategia y operación</a:t>
            </a:r>
          </a:p>
          <a:p>
            <a:r>
              <a:rPr lang="es-DO" dirty="0">
                <a:latin typeface="Gotham" panose="02000504050000020004" pitchFamily="2" charset="0"/>
              </a:rPr>
              <a:t>     Sistema ágil que te permite administrar tu negocio y tomar decisiones.</a:t>
            </a:r>
          </a:p>
          <a:p>
            <a:endParaRPr lang="es-DO" dirty="0">
              <a:latin typeface="Gotham" panose="0200050405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DO" b="1" dirty="0">
                <a:latin typeface="Gotham" panose="02000504050000020004" pitchFamily="2" charset="0"/>
              </a:rPr>
              <a:t>El tablero de dirección y la rutina de gestión</a:t>
            </a:r>
          </a:p>
          <a:p>
            <a:r>
              <a:rPr lang="es-DO" b="1" dirty="0">
                <a:latin typeface="Gotham" panose="02000504050000020004" pitchFamily="2" charset="0"/>
              </a:rPr>
              <a:t>      </a:t>
            </a:r>
            <a:r>
              <a:rPr lang="es-DO" dirty="0">
                <a:latin typeface="Gotham" panose="02000504050000020004" pitchFamily="2" charset="0"/>
              </a:rPr>
              <a:t>Indicadores clave para medir el progreso de tus estrategia y salud del negocio.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DO" dirty="0">
              <a:latin typeface="Gotham" panose="02000504050000020004" pitchFamily="2" charset="0"/>
            </a:endParaRPr>
          </a:p>
          <a:p>
            <a:r>
              <a:rPr lang="es-DO" dirty="0">
                <a:latin typeface="Gotham" panose="02000504050000020004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486853-BE73-07D2-584E-58BD12D90E77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0387754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428" y="274638"/>
            <a:ext cx="8614372" cy="1143000"/>
          </a:xfrm>
        </p:spPr>
        <p:txBody>
          <a:bodyPr>
            <a:noAutofit/>
          </a:bodyPr>
          <a:lstStyle/>
          <a:p>
            <a:r>
              <a:rPr lang="es-DO" sz="3600" dirty="0">
                <a:latin typeface="Artifex CF" panose="00000500000000000000" pitchFamily="50" charset="0"/>
              </a:rPr>
              <a:t>Caso guía: Pastelería Fresco al Horno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4421" y="1277904"/>
            <a:ext cx="97783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DO" sz="2000" b="1" dirty="0">
                <a:latin typeface="Gotham" panose="02000504050000020004" pitchFamily="2" charset="0"/>
              </a:rPr>
              <a:t>Visión</a:t>
            </a:r>
            <a:r>
              <a:rPr lang="es-DO" sz="2000" dirty="0">
                <a:latin typeface="Gotham" panose="02000504050000020004" pitchFamily="2" charset="0"/>
              </a:rPr>
              <a:t>: Ser la referencia local en pasteles frescos bajo pedido, creciendo sin perder el toque artesanal ni la puntualidad.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b="1" dirty="0">
                <a:latin typeface="Gotham" panose="02000504050000020004" pitchFamily="2" charset="0"/>
              </a:rPr>
              <a:t>Propósito</a:t>
            </a:r>
            <a:r>
              <a:rPr lang="es-DO" sz="2000" dirty="0">
                <a:latin typeface="Gotham" panose="02000504050000020004" pitchFamily="2" charset="0"/>
              </a:rPr>
              <a:t>: Ayudar a la gente a celebrar momentos especiales y hacerlos memorables acompañados de delicias de repostería hecho de forma artesanal, deliciosos y entregados a tiempo.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b="1" dirty="0">
                <a:latin typeface="Gotham" panose="02000504050000020004" pitchFamily="2" charset="0"/>
              </a:rPr>
              <a:t>Tiempo operando:</a:t>
            </a:r>
            <a:r>
              <a:rPr lang="es-DO" sz="2000" dirty="0">
                <a:latin typeface="Gotham" panose="02000504050000020004" pitchFamily="2" charset="0"/>
              </a:rPr>
              <a:t> 5 años, nació en medio del Covid-19.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b="1" dirty="0">
                <a:latin typeface="Gotham" panose="02000504050000020004" pitchFamily="2" charset="0"/>
              </a:rPr>
              <a:t>Objetivo:</a:t>
            </a:r>
            <a:r>
              <a:rPr lang="es-DO" sz="2000" dirty="0">
                <a:latin typeface="Gotham" panose="02000504050000020004" pitchFamily="2" charset="0"/>
              </a:rPr>
              <a:t> Escalar de 20 a 40 pedidos por jornada manteniendo la promesa de entrega en ≤2 horas y un margen sano y sin poner en riesgo la calidad y frescura de sus productos.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DBDAE-B249-D9DF-9AE1-0C25DD57FD0B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A35564D-9A71-C39E-D613-A93F4C5CA68E}"/>
              </a:ext>
            </a:extLst>
          </p:cNvPr>
          <p:cNvSpPr/>
          <p:nvPr/>
        </p:nvSpPr>
        <p:spPr>
          <a:xfrm>
            <a:off x="7463490" y="5456583"/>
            <a:ext cx="3916814" cy="80554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>
                <a:solidFill>
                  <a:schemeClr val="bg1"/>
                </a:solidFill>
              </a:rPr>
              <a:t>¿Qué no estás dispuesto(a) a sacrificar para crecer? 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2208E-9C0A-7E31-54CE-4D12BD514572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298" y="528318"/>
            <a:ext cx="8836703" cy="1143000"/>
          </a:xfrm>
        </p:spPr>
        <p:txBody>
          <a:bodyPr>
            <a:noAutofit/>
          </a:bodyPr>
          <a:lstStyle/>
          <a:p>
            <a:pPr algn="l"/>
            <a:r>
              <a:rPr lang="es-DO" sz="3600" b="1" dirty="0">
                <a:latin typeface="Artifex CF" panose="00000500000000000000" pitchFamily="50" charset="0"/>
              </a:rPr>
              <a:t>La estrategia como brújula del negocio </a:t>
            </a:r>
            <a:br>
              <a:rPr lang="es-DO" sz="3600" b="1" dirty="0">
                <a:latin typeface="Artifex CF" panose="00000500000000000000" pitchFamily="50" charset="0"/>
              </a:rPr>
            </a:br>
            <a:r>
              <a:rPr lang="es-DO" sz="2800" dirty="0">
                <a:latin typeface="Artifex CF" panose="00000500000000000000" pitchFamily="50" charset="0"/>
              </a:rPr>
              <a:t>¿Qué es estrategia?</a:t>
            </a:r>
            <a:endParaRPr lang="es-DO" sz="3600" dirty="0">
              <a:latin typeface="Artifex CF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758812"/>
            <a:ext cx="8229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Estrategia es decidir a qué juego juegas, cómo vas a ganar y qué no vas a hacer. No es un eslogan, es un mapa que conecta tu intención de largo plazo con prioridades de hoy. Si tu negocio fuera una persona, su estrategia es la promesa que cumple cada día y el camino que elige para cumplirla sin traicionarse.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Definiciones: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DO" sz="2000" b="1" dirty="0">
                <a:latin typeface="Gotham" panose="02000504050000020004" pitchFamily="2" charset="0"/>
              </a:rPr>
              <a:t>Arte, traza para dirigir un asunto.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DO" sz="2000" b="1" dirty="0">
                <a:latin typeface="Gotham" panose="02000504050000020004" pitchFamily="2" charset="0"/>
              </a:rPr>
              <a:t>Proceso regulable, conjunto de las reglas que buscan una decisión óptima en cada momento.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DO" sz="2000" b="1" dirty="0">
                <a:latin typeface="Gotham" panose="02000504050000020004" pitchFamily="2" charset="0"/>
              </a:rPr>
              <a:t>Decisión pensada de como lograr un resultado deseado.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23985" y="5631958"/>
            <a:ext cx="3706697" cy="73152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300" b="1" dirty="0">
                <a:solidFill>
                  <a:schemeClr val="bg1"/>
                </a:solidFill>
              </a:rPr>
              <a:t>“No hay una única forma correcta de hacer las cosas”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D50E-75F3-C655-1165-76E20C0A2966}"/>
              </a:ext>
            </a:extLst>
          </p:cNvPr>
          <p:cNvSpPr txBox="1">
            <a:spLocks/>
          </p:cNvSpPr>
          <p:nvPr/>
        </p:nvSpPr>
        <p:spPr>
          <a:xfrm>
            <a:off x="1981199" y="639787"/>
            <a:ext cx="8229600" cy="7302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sz="4000" dirty="0">
                <a:latin typeface="Artifex CF" panose="00000500000000000000" pitchFamily="50" charset="0"/>
              </a:rPr>
              <a:t>¿Qué es una estrategia ganadora?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199C9-CF94-3CDF-4FB5-EC4B5F2159AE}"/>
              </a:ext>
            </a:extLst>
          </p:cNvPr>
          <p:cNvSpPr txBox="1"/>
          <p:nvPr/>
        </p:nvSpPr>
        <p:spPr>
          <a:xfrm>
            <a:off x="2135109" y="1502173"/>
            <a:ext cx="8229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ES" sz="2000" dirty="0">
                <a:latin typeface="Gotham" panose="02000504050000020004" pitchFamily="2" charset="0"/>
              </a:rPr>
              <a:t>Una estrategia ganadora es un </a:t>
            </a:r>
            <a:r>
              <a:rPr lang="es-ES" sz="2000" b="1" dirty="0">
                <a:latin typeface="Gotham" panose="02000504050000020004" pitchFamily="2" charset="0"/>
              </a:rPr>
              <a:t>conjunto de decisiones conectadas y bien pensadas para lograr un fin</a:t>
            </a:r>
            <a:r>
              <a:rPr lang="es-ES" sz="2000" dirty="0">
                <a:latin typeface="Gotham" panose="02000504050000020004" pitchFamily="2" charset="0"/>
              </a:rPr>
              <a:t>. Responde a ¿Cómo?, se logrará un objetivo definido.</a:t>
            </a:r>
          </a:p>
          <a:p>
            <a:pPr>
              <a:defRPr sz="2000"/>
            </a:pPr>
            <a:endParaRPr lang="es-ES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ES" sz="2000" dirty="0">
                <a:latin typeface="Gotham" panose="02000504050000020004" pitchFamily="2" charset="0"/>
              </a:rPr>
              <a:t>Es la </a:t>
            </a:r>
            <a:r>
              <a:rPr lang="es-ES" sz="2000" b="1" dirty="0">
                <a:latin typeface="Gotham" panose="02000504050000020004" pitchFamily="2" charset="0"/>
              </a:rPr>
              <a:t>base</a:t>
            </a:r>
            <a:r>
              <a:rPr lang="es-ES" sz="2000" dirty="0">
                <a:latin typeface="Gotham" panose="02000504050000020004" pitchFamily="2" charset="0"/>
              </a:rPr>
              <a:t> para </a:t>
            </a:r>
            <a:r>
              <a:rPr lang="es-ES" sz="2000" b="1" dirty="0">
                <a:latin typeface="Gotham" panose="02000504050000020004" pitchFamily="2" charset="0"/>
              </a:rPr>
              <a:t>tomar decisiones</a:t>
            </a:r>
            <a:r>
              <a:rPr lang="es-ES" sz="2000" dirty="0">
                <a:latin typeface="Gotham" panose="02000504050000020004" pitchFamily="2" charset="0"/>
              </a:rPr>
              <a:t> en el día a día para </a:t>
            </a:r>
            <a:r>
              <a:rPr lang="es-ES" sz="2000" b="1" dirty="0">
                <a:latin typeface="Gotham" panose="02000504050000020004" pitchFamily="2" charset="0"/>
              </a:rPr>
              <a:t>asignar recursos</a:t>
            </a:r>
            <a:r>
              <a:rPr lang="es-ES" sz="2000" dirty="0">
                <a:latin typeface="Gotham" panose="02000504050000020004" pitchFamily="2" charset="0"/>
              </a:rPr>
              <a:t>, </a:t>
            </a:r>
            <a:r>
              <a:rPr lang="es-ES" sz="2000" b="1" dirty="0">
                <a:latin typeface="Gotham" panose="02000504050000020004" pitchFamily="2" charset="0"/>
              </a:rPr>
              <a:t>definir políticas</a:t>
            </a:r>
            <a:r>
              <a:rPr lang="es-ES" sz="2000" dirty="0">
                <a:latin typeface="Gotham" panose="02000504050000020004" pitchFamily="2" charset="0"/>
              </a:rPr>
              <a:t>, </a:t>
            </a:r>
            <a:r>
              <a:rPr lang="es-ES" sz="2000" b="1" dirty="0">
                <a:latin typeface="Gotham" panose="02000504050000020004" pitchFamily="2" charset="0"/>
              </a:rPr>
              <a:t>procesos</a:t>
            </a:r>
            <a:r>
              <a:rPr lang="es-ES" sz="2000" dirty="0">
                <a:latin typeface="Gotham" panose="02000504050000020004" pitchFamily="2" charset="0"/>
              </a:rPr>
              <a:t> (sistemas de operación) internos y </a:t>
            </a:r>
            <a:r>
              <a:rPr lang="es-ES" sz="2000" b="1" dirty="0">
                <a:latin typeface="Gotham" panose="02000504050000020004" pitchFamily="2" charset="0"/>
              </a:rPr>
              <a:t>crear una ventaja</a:t>
            </a:r>
            <a:r>
              <a:rPr lang="es-ES" sz="2000" dirty="0">
                <a:latin typeface="Gotham" panose="02000504050000020004" pitchFamily="2" charset="0"/>
              </a:rPr>
              <a:t> difícil de copiar. </a:t>
            </a:r>
          </a:p>
          <a:p>
            <a:pPr>
              <a:defRPr sz="2000"/>
            </a:pPr>
            <a:endParaRPr lang="es-ES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ES" sz="2000" dirty="0">
                <a:latin typeface="Gotham" panose="02000504050000020004" pitchFamily="2" charset="0"/>
              </a:rPr>
              <a:t>Una estrategia ganadora </a:t>
            </a:r>
            <a:r>
              <a:rPr lang="es-ES" sz="2000" b="1" dirty="0">
                <a:latin typeface="Gotham" panose="02000504050000020004" pitchFamily="2" charset="0"/>
              </a:rPr>
              <a:t>está alineada con la visión, la misión, los valores y las capacidades actuales</a:t>
            </a:r>
            <a:r>
              <a:rPr lang="es-ES" sz="2000" dirty="0">
                <a:latin typeface="Gotham" panose="02000504050000020004" pitchFamily="2" charset="0"/>
              </a:rPr>
              <a:t>, según el o los objetivos incluye un plan para desarrollar las que faltan.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20A293C-F200-F7C8-616A-9314882652F8}"/>
              </a:ext>
            </a:extLst>
          </p:cNvPr>
          <p:cNvSpPr/>
          <p:nvPr/>
        </p:nvSpPr>
        <p:spPr>
          <a:xfrm>
            <a:off x="2424819" y="5284103"/>
            <a:ext cx="7342361" cy="73152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1300" b="1" dirty="0">
                <a:solidFill>
                  <a:schemeClr val="bg1"/>
                </a:solidFill>
              </a:rPr>
              <a:t>“</a:t>
            </a:r>
            <a:r>
              <a:rPr lang="es-DO" sz="1400" b="1" dirty="0">
                <a:latin typeface="Gotham" panose="02000504050000020004" pitchFamily="2" charset="0"/>
              </a:rPr>
              <a:t>Una Estrategia tiene que ser lo</a:t>
            </a:r>
            <a:r>
              <a:rPr lang="es-ES" sz="1400" b="1" dirty="0">
                <a:latin typeface="Gotham" panose="02000504050000020004" pitchFamily="2" charset="0"/>
              </a:rPr>
              <a:t> bastante simple para guiar el día a día y lo bastante precisa para medirse y ajustarse</a:t>
            </a:r>
            <a:r>
              <a:rPr lang="es-DO" sz="13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66348C0-8F77-CC4F-5DD0-4E122285C180}"/>
              </a:ext>
            </a:extLst>
          </p:cNvPr>
          <p:cNvSpPr/>
          <p:nvPr/>
        </p:nvSpPr>
        <p:spPr>
          <a:xfrm>
            <a:off x="8884508" y="6252519"/>
            <a:ext cx="3307492" cy="605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464020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C6DAB-3428-B3EC-B86E-B74CF368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0317-7898-B463-ED86-219F505F77D9}"/>
              </a:ext>
            </a:extLst>
          </p:cNvPr>
          <p:cNvSpPr txBox="1">
            <a:spLocks/>
          </p:cNvSpPr>
          <p:nvPr/>
        </p:nvSpPr>
        <p:spPr>
          <a:xfrm>
            <a:off x="1981199" y="639787"/>
            <a:ext cx="8229600" cy="7302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DO" dirty="0" err="1">
                <a:latin typeface="Artifex CF" panose="00000500000000000000" pitchFamily="50" charset="0"/>
              </a:rPr>
              <a:t>Checklist</a:t>
            </a:r>
            <a:r>
              <a:rPr lang="es-DO" dirty="0">
                <a:latin typeface="Artifex CF" panose="00000500000000000000" pitchFamily="50" charset="0"/>
              </a:rPr>
              <a:t> de elementos clave para diseñar una estrategia ganadora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7A2C7-D4BF-81ED-4CED-20205C7AF831}"/>
              </a:ext>
            </a:extLst>
          </p:cNvPr>
          <p:cNvSpPr txBox="1"/>
          <p:nvPr/>
        </p:nvSpPr>
        <p:spPr>
          <a:xfrm>
            <a:off x="1981200" y="2927871"/>
            <a:ext cx="62883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 sz="2000"/>
            </a:pPr>
            <a:r>
              <a:rPr lang="es-DO" sz="2000" dirty="0">
                <a:latin typeface="Gotham" panose="02000504050000020004" pitchFamily="2" charset="0"/>
              </a:rPr>
              <a:t>Objetivos</a:t>
            </a:r>
          </a:p>
          <a:p>
            <a:pPr marL="342900" indent="-342900">
              <a:buFont typeface="Wingdings" panose="05000000000000000000" pitchFamily="2" charset="2"/>
              <a:buChar char="q"/>
              <a:defRPr sz="2000"/>
            </a:pPr>
            <a:r>
              <a:rPr lang="es-DO" sz="2000" dirty="0">
                <a:latin typeface="Gotham" panose="02000504050000020004" pitchFamily="2" charset="0"/>
              </a:rPr>
              <a:t>Contexto (FODA)</a:t>
            </a:r>
          </a:p>
          <a:p>
            <a:pPr marL="342900" indent="-342900">
              <a:buFont typeface="Wingdings" panose="05000000000000000000" pitchFamily="2" charset="2"/>
              <a:buChar char="q"/>
              <a:defRPr sz="2000"/>
            </a:pPr>
            <a:r>
              <a:rPr lang="es-DO" sz="2000" dirty="0">
                <a:latin typeface="Gotham" panose="02000504050000020004" pitchFamily="2" charset="0"/>
              </a:rPr>
              <a:t>Visión, misión, valores y cultura definidos con claridad</a:t>
            </a:r>
          </a:p>
          <a:p>
            <a:pPr marL="342900" indent="-342900">
              <a:buFont typeface="Wingdings" panose="05000000000000000000" pitchFamily="2" charset="2"/>
              <a:buChar char="q"/>
              <a:defRPr sz="2000"/>
            </a:pPr>
            <a:r>
              <a:rPr lang="es-DO" sz="2000" dirty="0">
                <a:latin typeface="Gotham" panose="02000504050000020004" pitchFamily="2" charset="0"/>
              </a:rPr>
              <a:t>Participación de múltiples miradas en la fase de formulación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02604-BC7A-BD35-B01B-DEB3FBB93D2D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5380774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269" y="401781"/>
            <a:ext cx="9001593" cy="1143000"/>
          </a:xfrm>
        </p:spPr>
        <p:txBody>
          <a:bodyPr>
            <a:noAutofit/>
          </a:bodyPr>
          <a:lstStyle/>
          <a:p>
            <a:pPr algn="l"/>
            <a:r>
              <a:rPr lang="es-DO" sz="3600" dirty="0">
                <a:latin typeface="Artifex CF" panose="00000500000000000000" pitchFamily="50" charset="0"/>
              </a:rPr>
              <a:t>BSC: el cerebro que ordena la estrategia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0648" y="1763954"/>
            <a:ext cx="558349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El </a:t>
            </a:r>
            <a:r>
              <a:rPr lang="es-DO" sz="2000" dirty="0" err="1">
                <a:latin typeface="Gotham" panose="02000504050000020004" pitchFamily="2" charset="0"/>
              </a:rPr>
              <a:t>Balanced</a:t>
            </a:r>
            <a:r>
              <a:rPr lang="es-DO" sz="2000" dirty="0">
                <a:latin typeface="Gotham" panose="02000504050000020004" pitchFamily="2" charset="0"/>
              </a:rPr>
              <a:t> </a:t>
            </a:r>
            <a:r>
              <a:rPr lang="es-DO" sz="2000" dirty="0" err="1">
                <a:latin typeface="Gotham" panose="02000504050000020004" pitchFamily="2" charset="0"/>
              </a:rPr>
              <a:t>Scorecard</a:t>
            </a:r>
            <a:r>
              <a:rPr lang="es-DO" sz="2000" dirty="0">
                <a:latin typeface="Gotham" panose="02000504050000020004" pitchFamily="2" charset="0"/>
              </a:rPr>
              <a:t> traduce tu estrategia en 4 lentes conectadas: </a:t>
            </a:r>
          </a:p>
          <a:p>
            <a:pPr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DO" sz="2000" dirty="0">
                <a:latin typeface="Gotham" panose="02000504050000020004" pitchFamily="2" charset="0"/>
              </a:rPr>
              <a:t>Aprendizaje (personas, cultura, tecnología),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DO" sz="2000" dirty="0">
                <a:latin typeface="Gotham" panose="02000504050000020004" pitchFamily="2" charset="0"/>
              </a:rPr>
              <a:t>Procesos (cómo trabajas),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DO" sz="2000" dirty="0">
                <a:latin typeface="Gotham" panose="02000504050000020004" pitchFamily="2" charset="0"/>
              </a:rPr>
              <a:t>Clientes (valor percibido) y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r>
              <a:rPr lang="es-DO" sz="2000" dirty="0">
                <a:latin typeface="Gotham" panose="02000504050000020004" pitchFamily="2" charset="0"/>
              </a:rPr>
              <a:t>Finanzas (resultados). </a:t>
            </a:r>
          </a:p>
          <a:p>
            <a:pPr marL="342900" indent="-342900">
              <a:buFont typeface="Wingdings" panose="05000000000000000000" pitchFamily="2" charset="2"/>
              <a:buChar char="Ø"/>
              <a:defRPr sz="2000"/>
            </a:pPr>
            <a:endParaRPr lang="es-DO" sz="2000" dirty="0">
              <a:latin typeface="Gotham" panose="02000504050000020004" pitchFamily="2" charset="0"/>
            </a:endParaRPr>
          </a:p>
          <a:p>
            <a:pPr>
              <a:defRPr sz="2000"/>
            </a:pPr>
            <a:r>
              <a:rPr lang="es-DO" sz="2000" dirty="0">
                <a:latin typeface="Gotham" panose="02000504050000020004" pitchFamily="2" charset="0"/>
              </a:rPr>
              <a:t>EL BSC permite entender la causa – efecto de la estrategia definida: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6590" y="5751859"/>
            <a:ext cx="3659411" cy="70436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>
                <a:solidFill>
                  <a:schemeClr val="bg1"/>
                </a:solidFill>
              </a:rPr>
              <a:t>¿Entonces en que debe invertir un negocio para ganar más?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97C9D6-140F-2B0E-6EDF-8DF3FA70C301}"/>
              </a:ext>
            </a:extLst>
          </p:cNvPr>
          <p:cNvGraphicFramePr/>
          <p:nvPr/>
        </p:nvGraphicFramePr>
        <p:xfrm>
          <a:off x="6839181" y="1270251"/>
          <a:ext cx="35842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520C05A-5619-C434-4D41-8728AEF5114F}"/>
              </a:ext>
            </a:extLst>
          </p:cNvPr>
          <p:cNvSpPr/>
          <p:nvPr/>
        </p:nvSpPr>
        <p:spPr>
          <a:xfrm>
            <a:off x="8994913" y="5456583"/>
            <a:ext cx="3197087" cy="1401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1941</Words>
  <Application>Microsoft Macintosh PowerPoint</Application>
  <PresentationFormat>Panorámica</PresentationFormat>
  <Paragraphs>159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Artifex CF</vt:lpstr>
      <vt:lpstr>Calibri</vt:lpstr>
      <vt:lpstr>Calibri Light</vt:lpstr>
      <vt:lpstr>Gotham</vt:lpstr>
      <vt:lpstr>Wingdings</vt:lpstr>
      <vt:lpstr>3_Office Theme</vt:lpstr>
      <vt:lpstr>Presentación de PowerPoint</vt:lpstr>
      <vt:lpstr>Presentación de PowerPoint</vt:lpstr>
      <vt:lpstr>Propósito del taller</vt:lpstr>
      <vt:lpstr>¿Qué vamos a ver hoy?</vt:lpstr>
      <vt:lpstr>Caso guía: Pastelería Fresco al Horno</vt:lpstr>
      <vt:lpstr>La estrategia como brújula del negocio  ¿Qué es estrategia?</vt:lpstr>
      <vt:lpstr>Presentación de PowerPoint</vt:lpstr>
      <vt:lpstr>Presentación de PowerPoint</vt:lpstr>
      <vt:lpstr>BSC: el cerebro que ordena la estrategia</vt:lpstr>
      <vt:lpstr>Pastelería Fresco al Horno</vt:lpstr>
      <vt:lpstr>Objetivos del BSC</vt:lpstr>
      <vt:lpstr>Presentación de PowerPoint</vt:lpstr>
      <vt:lpstr>Sistemas y procesos</vt:lpstr>
      <vt:lpstr>Ley de Little: la física del flujo</vt:lpstr>
      <vt:lpstr>Aplicación al caso: capacidad actual vs. objetivo</vt:lpstr>
      <vt:lpstr>Políticas de capacidad: límites y slots</vt:lpstr>
      <vt:lpstr>Decisiones Fresco al Horno</vt:lpstr>
      <vt:lpstr>Ruta Ágil: ritmo para que todo fluya</vt:lpstr>
      <vt:lpstr>Cohesión total</vt:lpstr>
      <vt:lpstr>Decidir con precisión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DEL PROCESO DE TRANSVERSALIZACIÓN DE GÉNERO EN EL SIUBEN  Sello de Igualdad de Género</dc:title>
  <dc:creator>Darels Enríque Mesa De Jesús</dc:creator>
  <cp:lastModifiedBy>Lissa Maria Camejo Genao</cp:lastModifiedBy>
  <cp:revision>74</cp:revision>
  <dcterms:created xsi:type="dcterms:W3CDTF">2023-03-13T19:38:29Z</dcterms:created>
  <dcterms:modified xsi:type="dcterms:W3CDTF">2025-09-26T04:17:21Z</dcterms:modified>
</cp:coreProperties>
</file>